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85" r:id="rId2"/>
    <p:sldId id="2561" r:id="rId3"/>
    <p:sldId id="2562" r:id="rId4"/>
    <p:sldId id="2563" r:id="rId5"/>
    <p:sldId id="2564" r:id="rId6"/>
    <p:sldId id="2565" r:id="rId7"/>
    <p:sldId id="2566" r:id="rId8"/>
    <p:sldId id="2567" r:id="rId9"/>
    <p:sldId id="2568" r:id="rId10"/>
    <p:sldId id="2569" r:id="rId11"/>
    <p:sldId id="2586" r:id="rId12"/>
    <p:sldId id="2570" r:id="rId13"/>
    <p:sldId id="2571" r:id="rId14"/>
    <p:sldId id="2572" r:id="rId15"/>
    <p:sldId id="2573" r:id="rId16"/>
    <p:sldId id="2588" r:id="rId17"/>
    <p:sldId id="2574" r:id="rId18"/>
    <p:sldId id="2575" r:id="rId19"/>
    <p:sldId id="2591" r:id="rId20"/>
    <p:sldId id="2589" r:id="rId21"/>
    <p:sldId id="2590" r:id="rId22"/>
    <p:sldId id="2578" r:id="rId23"/>
    <p:sldId id="2582" r:id="rId24"/>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ernización Integral del Control del Laboratorio CIM: Reemplazo de PLC Industrial por Arduino Mega 2560" id="{4E7DC98F-3989-4C52-97F5-BC111718BAB1}">
          <p14:sldIdLst>
            <p14:sldId id="2585"/>
            <p14:sldId id="2561"/>
            <p14:sldId id="2562"/>
          </p14:sldIdLst>
        </p14:section>
        <p14:section name="Introducción y desafíos iniciales" id="{E6E3F1B3-7782-4A45-A915-85C4FD0A168A}">
          <p14:sldIdLst>
            <p14:sldId id="2563"/>
            <p14:sldId id="2564"/>
            <p14:sldId id="2565"/>
          </p14:sldIdLst>
        </p14:section>
        <p14:section name="Fase de planificación y análisis técnico" id="{558A4F21-0438-41E5-9E71-44C8B13B4B31}">
          <p14:sldIdLst>
            <p14:sldId id="2566"/>
            <p14:sldId id="2567"/>
            <p14:sldId id="2568"/>
            <p14:sldId id="2569"/>
            <p14:sldId id="2586"/>
          </p14:sldIdLst>
        </p14:section>
        <p14:section name="Implementación detallada del hardware" id="{7E90E98F-A214-4ECE-9594-DC65F4384887}">
          <p14:sldIdLst>
            <p14:sldId id="2570"/>
            <p14:sldId id="2571"/>
            <p14:sldId id="2572"/>
            <p14:sldId id="2573"/>
            <p14:sldId id="2588"/>
          </p14:sldIdLst>
        </p14:section>
        <p14:section name="Desarrollo y gestión del software" id="{239987E7-F59A-45B0-A54C-A10E585A0A27}">
          <p14:sldIdLst>
            <p14:sldId id="2574"/>
            <p14:sldId id="2575"/>
            <p14:sldId id="2591"/>
            <p14:sldId id="2589"/>
            <p14:sldId id="2590"/>
          </p14:sldIdLst>
        </p14:section>
        <p14:section name="Resultados y conclusiones" id="{505CCE88-36D2-4AB4-8751-8B75ED5C405E}">
          <p14:sldIdLst>
            <p14:sldId id="2578"/>
          </p14:sldIdLst>
        </p14:section>
        <p14:section name="Conclusión" id="{249ED42E-F30F-4BD5-9500-E02D04CCB9B4}">
          <p14:sldIdLst>
            <p14:sldId id="25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A9D327-A0F0-402B-83B7-DAD858276E5A}" v="1" dt="2025-07-24T15:25:19.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53" d="100"/>
          <a:sy n="53" d="100"/>
        </p:scale>
        <p:origin x="1108" y="36"/>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varScale="1">
        <p:scale>
          <a:sx n="46" d="100"/>
          <a:sy n="46" d="100"/>
        </p:scale>
        <p:origin x="2728"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91C9C-8E45-4E7A-A9E6-D5CCA4531FCE}"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18F6782-9CD5-4DF9-92D8-CE34751864CF}">
      <dgm:prSet/>
      <dgm:spPr/>
      <dgm:t>
        <a:bodyPr/>
        <a:lstStyle/>
        <a:p>
          <a:pPr>
            <a:lnSpc>
              <a:spcPct val="100000"/>
            </a:lnSpc>
            <a:defRPr b="1"/>
          </a:pPr>
          <a:r>
            <a:rPr lang="es-ES"/>
            <a:t>Éxito de la Modernización</a:t>
          </a:r>
          <a:endParaRPr lang="en-US"/>
        </a:p>
      </dgm:t>
    </dgm:pt>
    <dgm:pt modelId="{B364F3BB-0DCA-41D4-A102-D3D0EB1DB6EE}" type="parTrans" cxnId="{E7C8E22F-AF46-4ACE-B797-82033FF0363A}">
      <dgm:prSet/>
      <dgm:spPr/>
      <dgm:t>
        <a:bodyPr/>
        <a:lstStyle/>
        <a:p>
          <a:endParaRPr lang="en-US"/>
        </a:p>
      </dgm:t>
    </dgm:pt>
    <dgm:pt modelId="{4FA8DB22-823A-4B7B-B273-59466FB42626}" type="sibTrans" cxnId="{E7C8E22F-AF46-4ACE-B797-82033FF0363A}">
      <dgm:prSet/>
      <dgm:spPr/>
      <dgm:t>
        <a:bodyPr/>
        <a:lstStyle/>
        <a:p>
          <a:pPr>
            <a:lnSpc>
              <a:spcPct val="100000"/>
            </a:lnSpc>
            <a:defRPr b="1"/>
          </a:pPr>
          <a:endParaRPr lang="en-US"/>
        </a:p>
      </dgm:t>
    </dgm:pt>
    <dgm:pt modelId="{93EECE9C-A25C-490D-BF54-6FE8CF6A2F7E}">
      <dgm:prSet/>
      <dgm:spPr/>
      <dgm:t>
        <a:bodyPr/>
        <a:lstStyle/>
        <a:p>
          <a:pPr>
            <a:lnSpc>
              <a:spcPct val="100000"/>
            </a:lnSpc>
          </a:pPr>
          <a:r>
            <a:rPr lang="es-ES" dirty="0"/>
            <a:t>La transición a Arduino Mega 2560 ha sido exitosa, mejorando la eficiencia del sistema de control del laboratorio.</a:t>
          </a:r>
          <a:endParaRPr lang="en-US" dirty="0"/>
        </a:p>
      </dgm:t>
    </dgm:pt>
    <dgm:pt modelId="{4724D21B-6544-401E-9EAF-0A2D6008E5CF}" type="parTrans" cxnId="{C97B2592-9927-4FA8-92D3-C9703ACB4888}">
      <dgm:prSet/>
      <dgm:spPr/>
      <dgm:t>
        <a:bodyPr/>
        <a:lstStyle/>
        <a:p>
          <a:endParaRPr lang="en-US"/>
        </a:p>
      </dgm:t>
    </dgm:pt>
    <dgm:pt modelId="{E2C35F14-32F5-4B4D-8E4A-7BA3F8F30854}" type="sibTrans" cxnId="{C97B2592-9927-4FA8-92D3-C9703ACB4888}">
      <dgm:prSet/>
      <dgm:spPr/>
      <dgm:t>
        <a:bodyPr/>
        <a:lstStyle/>
        <a:p>
          <a:endParaRPr lang="en-US"/>
        </a:p>
      </dgm:t>
    </dgm:pt>
    <dgm:pt modelId="{5F160BF7-C488-4789-9868-B41A2205DCF0}">
      <dgm:prSet/>
      <dgm:spPr/>
      <dgm:t>
        <a:bodyPr/>
        <a:lstStyle/>
        <a:p>
          <a:pPr>
            <a:lnSpc>
              <a:spcPct val="100000"/>
            </a:lnSpc>
            <a:defRPr b="1"/>
          </a:pPr>
          <a:endParaRPr lang="en-US" dirty="0"/>
        </a:p>
      </dgm:t>
    </dgm:pt>
    <dgm:pt modelId="{BC77B1A1-396E-4B9C-8373-EFD784254615}" type="parTrans" cxnId="{15FC7E9A-5A5D-4384-8A5B-7F06F2182B40}">
      <dgm:prSet/>
      <dgm:spPr/>
      <dgm:t>
        <a:bodyPr/>
        <a:lstStyle/>
        <a:p>
          <a:endParaRPr lang="en-US"/>
        </a:p>
      </dgm:t>
    </dgm:pt>
    <dgm:pt modelId="{DFAA0128-2370-47C0-AEB8-B3572C78C696}" type="sibTrans" cxnId="{15FC7E9A-5A5D-4384-8A5B-7F06F2182B40}">
      <dgm:prSet/>
      <dgm:spPr/>
      <dgm:t>
        <a:bodyPr/>
        <a:lstStyle/>
        <a:p>
          <a:pPr>
            <a:lnSpc>
              <a:spcPct val="100000"/>
            </a:lnSpc>
            <a:defRPr b="1"/>
          </a:pPr>
          <a:endParaRPr lang="en-US"/>
        </a:p>
      </dgm:t>
    </dgm:pt>
    <dgm:pt modelId="{DF770430-4AFC-4B1D-91B0-45DEED2A685F}">
      <dgm:prSet/>
      <dgm:spPr/>
      <dgm:t>
        <a:bodyPr/>
        <a:lstStyle/>
        <a:p>
          <a:pPr>
            <a:lnSpc>
              <a:spcPct val="100000"/>
            </a:lnSpc>
            <a:defRPr b="1"/>
          </a:pPr>
          <a:r>
            <a:rPr lang="es-ES"/>
            <a:t>Preparación para Innovaciones Futuras</a:t>
          </a:r>
          <a:endParaRPr lang="en-US"/>
        </a:p>
      </dgm:t>
    </dgm:pt>
    <dgm:pt modelId="{5AA2F111-924E-4846-8C94-88CBD8F5EE2B}" type="parTrans" cxnId="{420B0728-D474-4B46-A2AC-7B1A28C40DC3}">
      <dgm:prSet/>
      <dgm:spPr/>
      <dgm:t>
        <a:bodyPr/>
        <a:lstStyle/>
        <a:p>
          <a:endParaRPr lang="en-US"/>
        </a:p>
      </dgm:t>
    </dgm:pt>
    <dgm:pt modelId="{414D72A0-70A2-45A9-BE9B-43C4BC074697}" type="sibTrans" cxnId="{420B0728-D474-4B46-A2AC-7B1A28C40DC3}">
      <dgm:prSet/>
      <dgm:spPr/>
      <dgm:t>
        <a:bodyPr/>
        <a:lstStyle/>
        <a:p>
          <a:endParaRPr lang="en-US"/>
        </a:p>
      </dgm:t>
    </dgm:pt>
    <dgm:pt modelId="{01C98215-F907-42B9-86EF-34EBBA2C0284}">
      <dgm:prSet/>
      <dgm:spPr/>
      <dgm:t>
        <a:bodyPr/>
        <a:lstStyle/>
        <a:p>
          <a:pPr>
            <a:lnSpc>
              <a:spcPct val="100000"/>
            </a:lnSpc>
          </a:pPr>
          <a:r>
            <a:rPr lang="es-ES" dirty="0"/>
            <a:t>Esta modernización sienta las bases para futuras innovaciones en automatización y control industrial.</a:t>
          </a:r>
          <a:endParaRPr lang="en-US" dirty="0"/>
        </a:p>
      </dgm:t>
    </dgm:pt>
    <dgm:pt modelId="{2CBECD7C-1B94-4662-A119-83999648E140}" type="parTrans" cxnId="{E4957E7D-131C-42F2-B000-C341ADB2BACD}">
      <dgm:prSet/>
      <dgm:spPr/>
      <dgm:t>
        <a:bodyPr/>
        <a:lstStyle/>
        <a:p>
          <a:endParaRPr lang="en-US"/>
        </a:p>
      </dgm:t>
    </dgm:pt>
    <dgm:pt modelId="{170A57FD-35FE-470D-8E98-C16BDFBC8E9C}" type="sibTrans" cxnId="{E4957E7D-131C-42F2-B000-C341ADB2BACD}">
      <dgm:prSet/>
      <dgm:spPr/>
      <dgm:t>
        <a:bodyPr/>
        <a:lstStyle/>
        <a:p>
          <a:endParaRPr lang="en-US"/>
        </a:p>
      </dgm:t>
    </dgm:pt>
    <dgm:pt modelId="{ADF6B6B5-A99B-4045-BFA8-604725CD6DB6}" type="pres">
      <dgm:prSet presAssocID="{83091C9C-8E45-4E7A-A9E6-D5CCA4531FCE}" presName="Name0" presStyleCnt="0">
        <dgm:presLayoutVars>
          <dgm:dir/>
          <dgm:resizeHandles val="exact"/>
        </dgm:presLayoutVars>
      </dgm:prSet>
      <dgm:spPr/>
    </dgm:pt>
    <dgm:pt modelId="{9E2BB695-13BE-4DC8-9A99-74FB95557224}" type="pres">
      <dgm:prSet presAssocID="{518F6782-9CD5-4DF9-92D8-CE34751864CF}" presName="compNode" presStyleCnt="0"/>
      <dgm:spPr/>
    </dgm:pt>
    <dgm:pt modelId="{8D52EA6E-4D07-4FF3-BB57-D92F5CF60A87}" type="pres">
      <dgm:prSet presAssocID="{518F6782-9CD5-4DF9-92D8-CE34751864CF}" presName="pictRect" presStyleLbl="revTx" presStyleIdx="0" presStyleCnt="6">
        <dgm:presLayoutVars>
          <dgm:chMax val="0"/>
          <dgm:bulletEnabled/>
        </dgm:presLayoutVars>
      </dgm:prSet>
      <dgm:spPr/>
    </dgm:pt>
    <dgm:pt modelId="{D2ED7DF8-C112-4B27-9113-89EB43DCA324}" type="pres">
      <dgm:prSet presAssocID="{518F6782-9CD5-4DF9-92D8-CE34751864CF}" presName="textRect" presStyleLbl="revTx" presStyleIdx="1" presStyleCnt="6" custScaleX="119479">
        <dgm:presLayoutVars>
          <dgm:bulletEnabled/>
        </dgm:presLayoutVars>
      </dgm:prSet>
      <dgm:spPr/>
    </dgm:pt>
    <dgm:pt modelId="{770AD0DC-94A9-45AD-AD13-AB20DA005765}" type="pres">
      <dgm:prSet presAssocID="{4FA8DB22-823A-4B7B-B273-59466FB42626}" presName="sibTrans" presStyleLbl="sibTrans2D1" presStyleIdx="0" presStyleCnt="0"/>
      <dgm:spPr/>
    </dgm:pt>
    <dgm:pt modelId="{DB2E094E-C34E-4F17-A07E-3AFFD696D46B}" type="pres">
      <dgm:prSet presAssocID="{5F160BF7-C488-4789-9868-B41A2205DCF0}" presName="compNode" presStyleCnt="0"/>
      <dgm:spPr/>
    </dgm:pt>
    <dgm:pt modelId="{B0EC9574-067E-47AB-AA4C-9534FEDDC688}" type="pres">
      <dgm:prSet presAssocID="{5F160BF7-C488-4789-9868-B41A2205DCF0}" presName="pictRect" presStyleLbl="revTx" presStyleIdx="2" presStyleCnt="6">
        <dgm:presLayoutVars>
          <dgm:chMax val="0"/>
          <dgm:bulletEnabled/>
        </dgm:presLayoutVars>
      </dgm:prSet>
      <dgm:spPr/>
    </dgm:pt>
    <dgm:pt modelId="{0A89B7F5-782F-4301-9A31-6B77FD587F82}" type="pres">
      <dgm:prSet presAssocID="{5F160BF7-C488-4789-9868-B41A2205DCF0}" presName="textRect" presStyleLbl="revTx" presStyleIdx="3" presStyleCnt="6">
        <dgm:presLayoutVars>
          <dgm:bulletEnabled/>
        </dgm:presLayoutVars>
      </dgm:prSet>
      <dgm:spPr/>
    </dgm:pt>
    <dgm:pt modelId="{0EF055EE-ACE4-482F-926A-4865C37F1057}" type="pres">
      <dgm:prSet presAssocID="{DFAA0128-2370-47C0-AEB8-B3572C78C696}" presName="sibTrans" presStyleLbl="sibTrans2D1" presStyleIdx="0" presStyleCnt="0"/>
      <dgm:spPr/>
    </dgm:pt>
    <dgm:pt modelId="{E9C0C195-CD89-4557-8ABF-CC8AA576BD45}" type="pres">
      <dgm:prSet presAssocID="{DF770430-4AFC-4B1D-91B0-45DEED2A685F}" presName="compNode" presStyleCnt="0"/>
      <dgm:spPr/>
    </dgm:pt>
    <dgm:pt modelId="{577F942B-10CF-4787-8D87-1E67A377B18A}" type="pres">
      <dgm:prSet presAssocID="{DF770430-4AFC-4B1D-91B0-45DEED2A685F}" presName="pictRect" presStyleLbl="revTx" presStyleIdx="4" presStyleCnt="6">
        <dgm:presLayoutVars>
          <dgm:chMax val="0"/>
          <dgm:bulletEnabled/>
        </dgm:presLayoutVars>
      </dgm:prSet>
      <dgm:spPr/>
    </dgm:pt>
    <dgm:pt modelId="{B26E697F-D579-4BEE-A856-D90E58A54E24}" type="pres">
      <dgm:prSet presAssocID="{DF770430-4AFC-4B1D-91B0-45DEED2A685F}" presName="textRect" presStyleLbl="revTx" presStyleIdx="5" presStyleCnt="6" custScaleX="197525">
        <dgm:presLayoutVars>
          <dgm:bulletEnabled/>
        </dgm:presLayoutVars>
      </dgm:prSet>
      <dgm:spPr/>
    </dgm:pt>
  </dgm:ptLst>
  <dgm:cxnLst>
    <dgm:cxn modelId="{AB07401E-E3EC-4100-8A95-2BE66852235B}" type="presOf" srcId="{83091C9C-8E45-4E7A-A9E6-D5CCA4531FCE}" destId="{ADF6B6B5-A99B-4045-BFA8-604725CD6DB6}" srcOrd="0" destOrd="0" presId="urn:microsoft.com/office/officeart/2024/3/layout/hArchList1"/>
    <dgm:cxn modelId="{420B0728-D474-4B46-A2AC-7B1A28C40DC3}" srcId="{83091C9C-8E45-4E7A-A9E6-D5CCA4531FCE}" destId="{DF770430-4AFC-4B1D-91B0-45DEED2A685F}" srcOrd="2" destOrd="0" parTransId="{5AA2F111-924E-4846-8C94-88CBD8F5EE2B}" sibTransId="{414D72A0-70A2-45A9-BE9B-43C4BC074697}"/>
    <dgm:cxn modelId="{E7C8E22F-AF46-4ACE-B797-82033FF0363A}" srcId="{83091C9C-8E45-4E7A-A9E6-D5CCA4531FCE}" destId="{518F6782-9CD5-4DF9-92D8-CE34751864CF}" srcOrd="0" destOrd="0" parTransId="{B364F3BB-0DCA-41D4-A102-D3D0EB1DB6EE}" sibTransId="{4FA8DB22-823A-4B7B-B273-59466FB42626}"/>
    <dgm:cxn modelId="{ED838E33-7A5F-41B2-98B9-38DFF9F3D247}" type="presOf" srcId="{DF770430-4AFC-4B1D-91B0-45DEED2A685F}" destId="{577F942B-10CF-4787-8D87-1E67A377B18A}" srcOrd="0" destOrd="0" presId="urn:microsoft.com/office/officeart/2024/3/layout/hArchList1"/>
    <dgm:cxn modelId="{FE9F2A62-8067-493F-946B-6B9122D0139D}" type="presOf" srcId="{DFAA0128-2370-47C0-AEB8-B3572C78C696}" destId="{0EF055EE-ACE4-482F-926A-4865C37F1057}" srcOrd="0" destOrd="0" presId="urn:microsoft.com/office/officeart/2024/3/layout/hArchList1"/>
    <dgm:cxn modelId="{8A028D47-13CD-4006-AFA5-492FE49D27EA}" type="presOf" srcId="{518F6782-9CD5-4DF9-92D8-CE34751864CF}" destId="{8D52EA6E-4D07-4FF3-BB57-D92F5CF60A87}" srcOrd="0" destOrd="0" presId="urn:microsoft.com/office/officeart/2024/3/layout/hArchList1"/>
    <dgm:cxn modelId="{F25CD574-0A04-461A-B2C5-F3172B8F4BC0}" type="presOf" srcId="{4FA8DB22-823A-4B7B-B273-59466FB42626}" destId="{770AD0DC-94A9-45AD-AD13-AB20DA005765}" srcOrd="0" destOrd="0" presId="urn:microsoft.com/office/officeart/2024/3/layout/hArchList1"/>
    <dgm:cxn modelId="{E4957E7D-131C-42F2-B000-C341ADB2BACD}" srcId="{DF770430-4AFC-4B1D-91B0-45DEED2A685F}" destId="{01C98215-F907-42B9-86EF-34EBBA2C0284}" srcOrd="0" destOrd="0" parTransId="{2CBECD7C-1B94-4662-A119-83999648E140}" sibTransId="{170A57FD-35FE-470D-8E98-C16BDFBC8E9C}"/>
    <dgm:cxn modelId="{C97B2592-9927-4FA8-92D3-C9703ACB4888}" srcId="{518F6782-9CD5-4DF9-92D8-CE34751864CF}" destId="{93EECE9C-A25C-490D-BF54-6FE8CF6A2F7E}" srcOrd="0" destOrd="0" parTransId="{4724D21B-6544-401E-9EAF-0A2D6008E5CF}" sibTransId="{E2C35F14-32F5-4B4D-8E4A-7BA3F8F30854}"/>
    <dgm:cxn modelId="{15FC7E9A-5A5D-4384-8A5B-7F06F2182B40}" srcId="{83091C9C-8E45-4E7A-A9E6-D5CCA4531FCE}" destId="{5F160BF7-C488-4789-9868-B41A2205DCF0}" srcOrd="1" destOrd="0" parTransId="{BC77B1A1-396E-4B9C-8373-EFD784254615}" sibTransId="{DFAA0128-2370-47C0-AEB8-B3572C78C696}"/>
    <dgm:cxn modelId="{E2B5EFCC-BD12-4B6D-9A35-3059ACDD098A}" type="presOf" srcId="{01C98215-F907-42B9-86EF-34EBBA2C0284}" destId="{B26E697F-D579-4BEE-A856-D90E58A54E24}" srcOrd="0" destOrd="0" presId="urn:microsoft.com/office/officeart/2024/3/layout/hArchList1"/>
    <dgm:cxn modelId="{58B302DA-8197-4EF7-BBCE-99CE7815BE91}" type="presOf" srcId="{5F160BF7-C488-4789-9868-B41A2205DCF0}" destId="{B0EC9574-067E-47AB-AA4C-9534FEDDC688}" srcOrd="0" destOrd="0" presId="urn:microsoft.com/office/officeart/2024/3/layout/hArchList1"/>
    <dgm:cxn modelId="{3C82C0ED-5F33-4FB3-B33A-ABCEF9AFE10F}" type="presOf" srcId="{93EECE9C-A25C-490D-BF54-6FE8CF6A2F7E}" destId="{D2ED7DF8-C112-4B27-9113-89EB43DCA324}" srcOrd="0" destOrd="0" presId="urn:microsoft.com/office/officeart/2024/3/layout/hArchList1"/>
    <dgm:cxn modelId="{9F107F7B-662D-4C98-9B81-CE1C6D0A32D8}" type="presParOf" srcId="{ADF6B6B5-A99B-4045-BFA8-604725CD6DB6}" destId="{9E2BB695-13BE-4DC8-9A99-74FB95557224}" srcOrd="0" destOrd="0" presId="urn:microsoft.com/office/officeart/2024/3/layout/hArchList1"/>
    <dgm:cxn modelId="{FB0F007B-1CE0-442D-8D11-F00EE96AC1F8}" type="presParOf" srcId="{9E2BB695-13BE-4DC8-9A99-74FB95557224}" destId="{8D52EA6E-4D07-4FF3-BB57-D92F5CF60A87}" srcOrd="0" destOrd="0" presId="urn:microsoft.com/office/officeart/2024/3/layout/hArchList1"/>
    <dgm:cxn modelId="{BC986B5A-C62D-486A-8242-ADAA267DFC00}" type="presParOf" srcId="{9E2BB695-13BE-4DC8-9A99-74FB95557224}" destId="{D2ED7DF8-C112-4B27-9113-89EB43DCA324}" srcOrd="1" destOrd="0" presId="urn:microsoft.com/office/officeart/2024/3/layout/hArchList1"/>
    <dgm:cxn modelId="{D07B1C3E-B785-451A-BBF6-28A02D55B0D4}" type="presParOf" srcId="{ADF6B6B5-A99B-4045-BFA8-604725CD6DB6}" destId="{770AD0DC-94A9-45AD-AD13-AB20DA005765}" srcOrd="1" destOrd="0" presId="urn:microsoft.com/office/officeart/2024/3/layout/hArchList1"/>
    <dgm:cxn modelId="{326F00DF-8F26-4EBC-8233-32514B368F17}" type="presParOf" srcId="{ADF6B6B5-A99B-4045-BFA8-604725CD6DB6}" destId="{DB2E094E-C34E-4F17-A07E-3AFFD696D46B}" srcOrd="2" destOrd="0" presId="urn:microsoft.com/office/officeart/2024/3/layout/hArchList1"/>
    <dgm:cxn modelId="{4FFBE783-6609-4F31-83A1-717D99C04CB2}" type="presParOf" srcId="{DB2E094E-C34E-4F17-A07E-3AFFD696D46B}" destId="{B0EC9574-067E-47AB-AA4C-9534FEDDC688}" srcOrd="0" destOrd="0" presId="urn:microsoft.com/office/officeart/2024/3/layout/hArchList1"/>
    <dgm:cxn modelId="{C61EA831-A72E-4B06-ADA5-8195EB3FDDBF}" type="presParOf" srcId="{DB2E094E-C34E-4F17-A07E-3AFFD696D46B}" destId="{0A89B7F5-782F-4301-9A31-6B77FD587F82}" srcOrd="1" destOrd="0" presId="urn:microsoft.com/office/officeart/2024/3/layout/hArchList1"/>
    <dgm:cxn modelId="{5457D9C7-FC1E-4284-AF95-D616B940AC05}" type="presParOf" srcId="{ADF6B6B5-A99B-4045-BFA8-604725CD6DB6}" destId="{0EF055EE-ACE4-482F-926A-4865C37F1057}" srcOrd="3" destOrd="0" presId="urn:microsoft.com/office/officeart/2024/3/layout/hArchList1"/>
    <dgm:cxn modelId="{7BCD5806-AEF7-43DC-8DB7-5D2E9A4AA06F}" type="presParOf" srcId="{ADF6B6B5-A99B-4045-BFA8-604725CD6DB6}" destId="{E9C0C195-CD89-4557-8ABF-CC8AA576BD45}" srcOrd="4" destOrd="0" presId="urn:microsoft.com/office/officeart/2024/3/layout/hArchList1"/>
    <dgm:cxn modelId="{451B8186-04E2-41F0-8FA2-9727D35EA8F0}" type="presParOf" srcId="{E9C0C195-CD89-4557-8ABF-CC8AA576BD45}" destId="{577F942B-10CF-4787-8D87-1E67A377B18A}" srcOrd="0" destOrd="0" presId="urn:microsoft.com/office/officeart/2024/3/layout/hArchList1"/>
    <dgm:cxn modelId="{CF9CED00-D1EF-4183-BBDF-6AD2B85FED6A}" type="presParOf" srcId="{E9C0C195-CD89-4557-8ABF-CC8AA576BD45}" destId="{B26E697F-D579-4BEE-A856-D90E58A54E2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2EA6E-4D07-4FF3-BB57-D92F5CF60A87}">
      <dsp:nvSpPr>
        <dsp:cNvPr id="0" name=""/>
        <dsp:cNvSpPr/>
      </dsp:nvSpPr>
      <dsp:spPr>
        <a:xfrm>
          <a:off x="240307" y="0"/>
          <a:ext cx="2467353" cy="587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s-ES" sz="1800" kern="1200"/>
            <a:t>Éxito de la Modernización</a:t>
          </a:r>
          <a:endParaRPr lang="en-US" sz="1800" kern="1200"/>
        </a:p>
      </dsp:txBody>
      <dsp:txXfrm>
        <a:off x="240307" y="0"/>
        <a:ext cx="2467353" cy="587601"/>
      </dsp:txXfrm>
    </dsp:sp>
    <dsp:sp modelId="{D2ED7DF8-C112-4B27-9113-89EB43DCA324}">
      <dsp:nvSpPr>
        <dsp:cNvPr id="0" name=""/>
        <dsp:cNvSpPr/>
      </dsp:nvSpPr>
      <dsp:spPr>
        <a:xfrm>
          <a:off x="0" y="587601"/>
          <a:ext cx="2947968" cy="19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s-ES" sz="1400" kern="1200" dirty="0"/>
            <a:t>La transición a Arduino Mega 2560 ha sido exitosa, mejorando la eficiencia del sistema de control del laboratorio.</a:t>
          </a:r>
          <a:endParaRPr lang="en-US" sz="1400" kern="1200" dirty="0"/>
        </a:p>
      </dsp:txBody>
      <dsp:txXfrm>
        <a:off x="0" y="587601"/>
        <a:ext cx="2947968" cy="1926998"/>
      </dsp:txXfrm>
    </dsp:sp>
    <dsp:sp modelId="{B0EC9574-067E-47AB-AA4C-9534FEDDC688}">
      <dsp:nvSpPr>
        <dsp:cNvPr id="0" name=""/>
        <dsp:cNvSpPr/>
      </dsp:nvSpPr>
      <dsp:spPr>
        <a:xfrm>
          <a:off x="3194704" y="0"/>
          <a:ext cx="2467353" cy="587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endParaRPr lang="en-US" sz="1800" kern="1200" dirty="0"/>
        </a:p>
      </dsp:txBody>
      <dsp:txXfrm>
        <a:off x="3194704" y="0"/>
        <a:ext cx="2467353" cy="587601"/>
      </dsp:txXfrm>
    </dsp:sp>
    <dsp:sp modelId="{0A89B7F5-782F-4301-9A31-6B77FD587F82}">
      <dsp:nvSpPr>
        <dsp:cNvPr id="0" name=""/>
        <dsp:cNvSpPr/>
      </dsp:nvSpPr>
      <dsp:spPr>
        <a:xfrm>
          <a:off x="3194704" y="587601"/>
          <a:ext cx="2467353" cy="1926998"/>
        </a:xfrm>
        <a:prstGeom prst="rect">
          <a:avLst/>
        </a:prstGeom>
        <a:noFill/>
        <a:ln>
          <a:noFill/>
        </a:ln>
        <a:effectLst/>
      </dsp:spPr>
      <dsp:style>
        <a:lnRef idx="0">
          <a:scrgbClr r="0" g="0" b="0"/>
        </a:lnRef>
        <a:fillRef idx="0">
          <a:scrgbClr r="0" g="0" b="0"/>
        </a:fillRef>
        <a:effectRef idx="0">
          <a:scrgbClr r="0" g="0" b="0"/>
        </a:effectRef>
        <a:fontRef idx="minor"/>
      </dsp:style>
    </dsp:sp>
    <dsp:sp modelId="{577F942B-10CF-4787-8D87-1E67A377B18A}">
      <dsp:nvSpPr>
        <dsp:cNvPr id="0" name=""/>
        <dsp:cNvSpPr/>
      </dsp:nvSpPr>
      <dsp:spPr>
        <a:xfrm>
          <a:off x="7111935" y="0"/>
          <a:ext cx="2467353" cy="587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s-ES" sz="1800" kern="1200"/>
            <a:t>Preparación para Innovaciones Futuras</a:t>
          </a:r>
          <a:endParaRPr lang="en-US" sz="1800" kern="1200"/>
        </a:p>
      </dsp:txBody>
      <dsp:txXfrm>
        <a:off x="7111935" y="0"/>
        <a:ext cx="2467353" cy="587601"/>
      </dsp:txXfrm>
    </dsp:sp>
    <dsp:sp modelId="{B26E697F-D579-4BEE-A856-D90E58A54E24}">
      <dsp:nvSpPr>
        <dsp:cNvPr id="0" name=""/>
        <dsp:cNvSpPr/>
      </dsp:nvSpPr>
      <dsp:spPr>
        <a:xfrm>
          <a:off x="5908792" y="587601"/>
          <a:ext cx="4873639" cy="1926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s-ES" sz="1400" kern="1200" dirty="0"/>
            <a:t>Esta modernización sienta las bases para futuras innovaciones en automatización y control industrial.</a:t>
          </a:r>
          <a:endParaRPr lang="en-US" sz="1400" kern="1200" dirty="0"/>
        </a:p>
      </dsp:txBody>
      <dsp:txXfrm>
        <a:off x="5908792" y="587601"/>
        <a:ext cx="4873639" cy="1926998"/>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6DB69-E3E0-460B-91B1-C021059D8F59}" type="datetimeFigureOut">
              <a:rPr lang="es-AR" smtClean="0"/>
              <a:t>24/7/2025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7B8C5-567D-4878-BA40-BC95D3E78905}" type="slidenum">
              <a:rPr lang="es-AR" smtClean="0"/>
              <a:t>‹Nº›</a:t>
            </a:fld>
            <a:endParaRPr lang="es-AR"/>
          </a:p>
        </p:txBody>
      </p:sp>
    </p:spTree>
    <p:extLst>
      <p:ext uri="{BB962C8B-B14F-4D97-AF65-F5344CB8AC3E}">
        <p14:creationId xmlns:p14="http://schemas.microsoft.com/office/powerpoint/2010/main" val="1176268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El contenido generado por IA puede ser incorrecto.
---
En esta presentación, abordaremos la modernización integral del sistema de control del laboratorio CIM, donde se reemplazará el PLC industrial OMRON SYSMAC CQM1 por un sistema basado en Arduino Mega 2560. Analizaremos los desafíos, la planificación, la implementación del hardware y el desarrollo del software.
</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2</a:t>
            </a:fld>
            <a:endParaRPr lang="es-AR"/>
          </a:p>
        </p:txBody>
      </p:sp>
    </p:spTree>
    <p:extLst>
      <p:ext uri="{BB962C8B-B14F-4D97-AF65-F5344CB8AC3E}">
        <p14:creationId xmlns:p14="http://schemas.microsoft.com/office/powerpoint/2010/main" val="1543770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La implementación del hardware es donde se lleva a cabo la construcción física del sistema. En esta sección, discutiremos cómo se pueden reparar y reutilizar componentes originales para un mejor rendimiento.</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12</a:t>
            </a:fld>
            <a:endParaRPr lang="es-AR"/>
          </a:p>
        </p:txBody>
      </p:sp>
    </p:spTree>
    <p:extLst>
      <p:ext uri="{BB962C8B-B14F-4D97-AF65-F5344CB8AC3E}">
        <p14:creationId xmlns:p14="http://schemas.microsoft.com/office/powerpoint/2010/main" val="1095351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La reutilización y reparación de componentes existentes no solo reduce costos, sino que también acelera el proceso de modernización, aprovechando la calidad de los componentes originales.</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13</a:t>
            </a:fld>
            <a:endParaRPr lang="es-AR"/>
          </a:p>
        </p:txBody>
      </p:sp>
    </p:spTree>
    <p:extLst>
      <p:ext uri="{BB962C8B-B14F-4D97-AF65-F5344CB8AC3E}">
        <p14:creationId xmlns:p14="http://schemas.microsoft.com/office/powerpoint/2010/main" val="3589760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Los circuitos optoacoplados se implementan para proteger las entradas del sistema, garantizando que las señales se transmitan de manera segura sin riesgos de interferencia o daño a los componentes.</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14</a:t>
            </a:fld>
            <a:endParaRPr lang="es-AR"/>
          </a:p>
        </p:txBody>
      </p:sp>
    </p:spTree>
    <p:extLst>
      <p:ext uri="{BB962C8B-B14F-4D97-AF65-F5344CB8AC3E}">
        <p14:creationId xmlns:p14="http://schemas.microsoft.com/office/powerpoint/2010/main" val="2154244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El montaje de placas con relés es esencial para controlar los actuadores del laboratorio. Estos relés permiten que el Arduino gestione diferentes dispositivos de manera eficiente y segura.</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15</a:t>
            </a:fld>
            <a:endParaRPr lang="es-AR"/>
          </a:p>
        </p:txBody>
      </p:sp>
    </p:spTree>
    <p:extLst>
      <p:ext uri="{BB962C8B-B14F-4D97-AF65-F5344CB8AC3E}">
        <p14:creationId xmlns:p14="http://schemas.microsoft.com/office/powerpoint/2010/main" val="253420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El nuevo cableado estructurado se planifica cuidadosamente para asegurar conexiones limpias y ordenadas entre los robots y el sistema de control. Esta reconfiguración es esencial para mantener la organización y la funcionalidad en el laboratorio.</a:t>
            </a:r>
          </a:p>
        </p:txBody>
      </p:sp>
      <p:sp>
        <p:nvSpPr>
          <p:cNvPr id="4" name="Marcador de número de diapositiva 3"/>
          <p:cNvSpPr>
            <a:spLocks noGrp="1"/>
          </p:cNvSpPr>
          <p:nvPr>
            <p:ph type="sldNum" sz="quarter" idx="5"/>
          </p:nvPr>
        </p:nvSpPr>
        <p:spPr/>
        <p:txBody>
          <a:bodyPr/>
          <a:lstStyle/>
          <a:p>
            <a:fld id="{F0FEAB59-5B42-42D7-B228-25C5733E98E9}" type="slidenum">
              <a:rPr lang="es-AR" smtClean="0"/>
              <a:t>16</a:t>
            </a:fld>
            <a:endParaRPr lang="es-AR"/>
          </a:p>
        </p:txBody>
      </p:sp>
    </p:spTree>
    <p:extLst>
      <p:ext uri="{BB962C8B-B14F-4D97-AF65-F5344CB8AC3E}">
        <p14:creationId xmlns:p14="http://schemas.microsoft.com/office/powerpoint/2010/main" val="4039275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Esta sección se centra en el desarrollo del software que operará en el nuevo sistema. Se abordarán los desafíos de programación y cómo se implementarán las comunicaciones necesarias para el control.</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17</a:t>
            </a:fld>
            <a:endParaRPr lang="es-AR"/>
          </a:p>
        </p:txBody>
      </p:sp>
    </p:spTree>
    <p:extLst>
      <p:ext uri="{BB962C8B-B14F-4D97-AF65-F5344CB8AC3E}">
        <p14:creationId xmlns:p14="http://schemas.microsoft.com/office/powerpoint/2010/main" val="3633704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El programa de gestión permite controlar las estaciones y monitorear la secuencia de sensores. Este software es clave para asegurar que todas las funciones del laboratorio se ejecuten de manera fluida.</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18</a:t>
            </a:fld>
            <a:endParaRPr lang="es-AR"/>
          </a:p>
        </p:txBody>
      </p:sp>
    </p:spTree>
    <p:extLst>
      <p:ext uri="{BB962C8B-B14F-4D97-AF65-F5344CB8AC3E}">
        <p14:creationId xmlns:p14="http://schemas.microsoft.com/office/powerpoint/2010/main" val="1836504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Finalmente, presentaremos los resultados obtenidos tras la modernización del sistema. Es fundamental evaluar el impacto de la modernización y las ventajas que ofrece el nuevo sistema basado en Arduino.</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22</a:t>
            </a:fld>
            <a:endParaRPr lang="es-AR"/>
          </a:p>
        </p:txBody>
      </p:sp>
    </p:spTree>
    <p:extLst>
      <p:ext uri="{BB962C8B-B14F-4D97-AF65-F5344CB8AC3E}">
        <p14:creationId xmlns:p14="http://schemas.microsoft.com/office/powerpoint/2010/main" val="2246566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La modernización del control del laboratorio CIM mediante el reemplazo del PLC OMRON por Arduino Mega 2560 ha sido un éxito. Esta transición no solo ha mejorado la estabilidad y eficiencia del sistema, sino que también se ha preparado para futuras innovaciones en automatización.</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23</a:t>
            </a:fld>
            <a:endParaRPr lang="es-AR"/>
          </a:p>
        </p:txBody>
      </p:sp>
    </p:spTree>
    <p:extLst>
      <p:ext uri="{BB962C8B-B14F-4D97-AF65-F5344CB8AC3E}">
        <p14:creationId xmlns:p14="http://schemas.microsoft.com/office/powerpoint/2010/main" val="3400155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La presentación cubrirá cinco áreas principales: comenzaremos con una introducción a los desafíos iniciales que presenta el sistema actual. Luego, discutiremos la fase de planificación y análisis técnico, seguida de la implementación del hardware. A continuación, nos enfocaremos en el desarrollo y gestión del software, y finalmente, presentaremos los resultados y conclusiones de este proyecto.</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3</a:t>
            </a:fld>
            <a:endParaRPr lang="es-AR"/>
          </a:p>
        </p:txBody>
      </p:sp>
    </p:spTree>
    <p:extLst>
      <p:ext uri="{BB962C8B-B14F-4D97-AF65-F5344CB8AC3E}">
        <p14:creationId xmlns:p14="http://schemas.microsoft.com/office/powerpoint/2010/main" val="709097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Esta sección introduce el contexto de modernización del laboratorio CIM. Es esencial entender la situación actual del sistema para evaluar la necesidad de una actualización. Abordaremos el estado del PLC OMRON SYSMAC CQM1 y los problemas que surgen de su obsolescencia.</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4</a:t>
            </a:fld>
            <a:endParaRPr lang="es-AR"/>
          </a:p>
        </p:txBody>
      </p:sp>
    </p:spTree>
    <p:extLst>
      <p:ext uri="{BB962C8B-B14F-4D97-AF65-F5344CB8AC3E}">
        <p14:creationId xmlns:p14="http://schemas.microsoft.com/office/powerpoint/2010/main" val="11907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El PLC OMRON SYSMAC CQM1 ha sido un pilar en el control automatizado del laboratorio. Sin embargo, su tecnología es ahora obsoleta, lo que limita la capacidad para integrar nuevas funciones y adaptarse a los cambios en la industria.</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5</a:t>
            </a:fld>
            <a:endParaRPr lang="es-AR"/>
          </a:p>
        </p:txBody>
      </p:sp>
    </p:spTree>
    <p:extLst>
      <p:ext uri="{BB962C8B-B14F-4D97-AF65-F5344CB8AC3E}">
        <p14:creationId xmlns:p14="http://schemas.microsoft.com/office/powerpoint/2010/main" val="1831615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El objetivo es reemplazar el PLC obsoleto por un sistema basado en Arduino Mega 2560. Este cambio no solo mejorará la eficiencia operativa, sino que también permitirá una mayor flexibilidad y adaptabilidad a futuras necesidades del laboratorio.</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6</a:t>
            </a:fld>
            <a:endParaRPr lang="es-AR"/>
          </a:p>
        </p:txBody>
      </p:sp>
    </p:spTree>
    <p:extLst>
      <p:ext uri="{BB962C8B-B14F-4D97-AF65-F5344CB8AC3E}">
        <p14:creationId xmlns:p14="http://schemas.microsoft.com/office/powerpoint/2010/main" val="2491494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La planificación es crucial para el éxito de cualquier proyecto de modernización. En esta sección, describiremos el proceso de ingeniería inversa y cómo se reutilizarán componentes existentes para optimizar recursos.</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7</a:t>
            </a:fld>
            <a:endParaRPr lang="es-AR"/>
          </a:p>
        </p:txBody>
      </p:sp>
    </p:spTree>
    <p:extLst>
      <p:ext uri="{BB962C8B-B14F-4D97-AF65-F5344CB8AC3E}">
        <p14:creationId xmlns:p14="http://schemas.microsoft.com/office/powerpoint/2010/main" val="139847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La ingeniería inversa del tablero existente nos permite comprender cómo funciona el sistema actual y cómo podemos replicar su funcionalidad utilizando Arduino. Este análisis es esencial para una transición suave.</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8</a:t>
            </a:fld>
            <a:endParaRPr lang="es-AR"/>
          </a:p>
        </p:txBody>
      </p:sp>
    </p:spTree>
    <p:extLst>
      <p:ext uri="{BB962C8B-B14F-4D97-AF65-F5344CB8AC3E}">
        <p14:creationId xmlns:p14="http://schemas.microsoft.com/office/powerpoint/2010/main" val="126501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Identificamos componentes clave que pueden ser reutilizados, lo que ayuda a minimizar costos y reducir residuos. Esta estrategia es fundamental para una modernización sostenible y eficiente.</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9</a:t>
            </a:fld>
            <a:endParaRPr lang="es-AR"/>
          </a:p>
        </p:txBody>
      </p:sp>
    </p:spTree>
    <p:extLst>
      <p:ext uri="{BB962C8B-B14F-4D97-AF65-F5344CB8AC3E}">
        <p14:creationId xmlns:p14="http://schemas.microsoft.com/office/powerpoint/2010/main" val="63006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a:t>Utilizamos Proteus para diseñar nuevos planos electrónicos, lo que facilita la visualización y el análisis del circuito antes de su implementación física. Esto asegura que todas las conexiones y componentes estén correctamente alineados.</a:t>
            </a:r>
          </a:p>
        </p:txBody>
      </p:sp>
      <p:sp>
        <p:nvSpPr>
          <p:cNvPr id="4" name="Marcador de número de diapositiva 3"/>
          <p:cNvSpPr>
            <a:spLocks noGrp="1"/>
          </p:cNvSpPr>
          <p:nvPr>
            <p:ph type="sldNum" sz="quarter" idx="5"/>
          </p:nvPr>
        </p:nvSpPr>
        <p:spPr/>
        <p:txBody>
          <a:bodyPr/>
          <a:lstStyle/>
          <a:p>
            <a:fld id="{8D3B0A92-7A76-4642-B363-C00E7F0F6D89}" type="slidenum">
              <a:rPr lang="es-AR" smtClean="0"/>
              <a:t>10</a:t>
            </a:fld>
            <a:endParaRPr lang="es-AR"/>
          </a:p>
        </p:txBody>
      </p:sp>
    </p:spTree>
    <p:extLst>
      <p:ext uri="{BB962C8B-B14F-4D97-AF65-F5344CB8AC3E}">
        <p14:creationId xmlns:p14="http://schemas.microsoft.com/office/powerpoint/2010/main" val="2360211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7/24/2025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91312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7/24/2025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943373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7/24/2025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452313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7/24/2025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498426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7/24/2025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42306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7/24/2025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33380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7/24/2025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99688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7/24/2025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5322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7/24/2025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2934559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7/24/2025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122519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7/24/2025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‹Nº›</a:t>
            </a:fld>
            <a:endParaRPr lang="en-US"/>
          </a:p>
        </p:txBody>
      </p:sp>
    </p:spTree>
    <p:extLst>
      <p:ext uri="{BB962C8B-B14F-4D97-AF65-F5344CB8AC3E}">
        <p14:creationId xmlns:p14="http://schemas.microsoft.com/office/powerpoint/2010/main" val="30735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7/24/2025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‹Nº›</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FF7FB31-9C67-A48E-A787-CE0337A803FF}"/>
              </a:ext>
            </a:extLst>
          </p:cNvPr>
          <p:cNvSpPr txBox="1"/>
          <p:nvPr userDrawn="1">
            <p:extLst>
              <p:ext uri="{1162E1C5-73C7-4A58-AE30-91384D911F3F}">
                <p184:classification xmlns:p184="http://schemas.microsoft.com/office/powerpoint/2018/4/main" val="ftr"/>
              </p:ext>
            </p:extLst>
          </p:nvPr>
        </p:nvSpPr>
        <p:spPr>
          <a:xfrm>
            <a:off x="63500" y="6672580"/>
            <a:ext cx="531813" cy="121920"/>
          </a:xfrm>
          <a:prstGeom prst="rect">
            <a:avLst/>
          </a:prstGeom>
        </p:spPr>
        <p:txBody>
          <a:bodyPr horzOverflow="overflow" lIns="0" tIns="0" rIns="0" bIns="0">
            <a:spAutoFit/>
          </a:bodyPr>
          <a:lstStyle/>
          <a:p>
            <a:pPr algn="l"/>
            <a:r>
              <a:rPr lang="es-AR" sz="80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2323857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1E9E0F-BA32-1802-0C20-6D1D4F8955D4}"/>
              </a:ext>
            </a:extLst>
          </p:cNvPr>
          <p:cNvSpPr>
            <a:spLocks noGrp="1"/>
          </p:cNvSpPr>
          <p:nvPr>
            <p:ph type="title"/>
          </p:nvPr>
        </p:nvSpPr>
        <p:spPr>
          <a:xfrm>
            <a:off x="704088" y="914400"/>
            <a:ext cx="10687812" cy="798194"/>
          </a:xfrm>
        </p:spPr>
        <p:txBody>
          <a:bodyPr>
            <a:normAutofit/>
          </a:bodyPr>
          <a:lstStyle/>
          <a:p>
            <a:pPr>
              <a:lnSpc>
                <a:spcPct val="90000"/>
              </a:lnSpc>
            </a:pPr>
            <a:r>
              <a:rPr lang="es-AR" sz="2500"/>
              <a:t>Proyecto Final – Ingeniería Mecánica (Orientación Mecatrónica)</a:t>
            </a:r>
          </a:p>
        </p:txBody>
      </p:sp>
      <p:cxnSp>
        <p:nvCxnSpPr>
          <p:cNvPr id="22" name="Straight Connector 2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WhatsApp Video 2025-07-24 at 12.03.02">
            <a:hlinkClick r:id="" action="ppaction://media"/>
            <a:extLst>
              <a:ext uri="{FF2B5EF4-FFF2-40B4-BE49-F238E27FC236}">
                <a16:creationId xmlns:a16="http://schemas.microsoft.com/office/drawing/2014/main" id="{CC42E549-3B00-373A-A732-BD11AEEEA3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0100" y="2001421"/>
            <a:ext cx="6072188" cy="4007643"/>
          </a:xfrm>
          <a:prstGeom prst="rect">
            <a:avLst/>
          </a:prstGeom>
        </p:spPr>
      </p:pic>
      <p:sp>
        <p:nvSpPr>
          <p:cNvPr id="8" name="Content Placeholder 7">
            <a:extLst>
              <a:ext uri="{FF2B5EF4-FFF2-40B4-BE49-F238E27FC236}">
                <a16:creationId xmlns:a16="http://schemas.microsoft.com/office/drawing/2014/main" id="{E8BC102D-88D6-28EB-7299-85D5EF96C76A}"/>
              </a:ext>
            </a:extLst>
          </p:cNvPr>
          <p:cNvSpPr>
            <a:spLocks noGrp="1"/>
          </p:cNvSpPr>
          <p:nvPr>
            <p:ph idx="1"/>
          </p:nvPr>
        </p:nvSpPr>
        <p:spPr>
          <a:xfrm>
            <a:off x="7200900" y="1849121"/>
            <a:ext cx="4191001" cy="2243377"/>
          </a:xfrm>
        </p:spPr>
        <p:txBody>
          <a:bodyPr anchor="b">
            <a:normAutofit/>
          </a:bodyPr>
          <a:lstStyle/>
          <a:p>
            <a:r>
              <a:rPr lang="en-US" dirty="0" err="1"/>
              <a:t>Año</a:t>
            </a:r>
            <a:r>
              <a:rPr lang="en-US" dirty="0"/>
              <a:t> 2025</a:t>
            </a:r>
          </a:p>
          <a:p>
            <a:r>
              <a:rPr lang="en-US" dirty="0" err="1"/>
              <a:t>Alumno</a:t>
            </a:r>
            <a:r>
              <a:rPr lang="en-US" dirty="0"/>
              <a:t>: Nicolas Franco</a:t>
            </a:r>
          </a:p>
          <a:p>
            <a:pPr marL="0" indent="0">
              <a:buNone/>
            </a:pPr>
            <a:endParaRPr lang="en-US" dirty="0"/>
          </a:p>
          <a:p>
            <a:endParaRPr lang="en-US" dirty="0"/>
          </a:p>
        </p:txBody>
      </p:sp>
      <p:cxnSp>
        <p:nvCxnSpPr>
          <p:cNvPr id="24" name="Straight Connector 23">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27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97146D-D296-FE3B-1DBD-DC7AF01169E6}"/>
              </a:ext>
            </a:extLst>
          </p:cNvPr>
          <p:cNvSpPr>
            <a:spLocks noGrp="1"/>
          </p:cNvSpPr>
          <p:nvPr>
            <p:ph type="title"/>
          </p:nvPr>
        </p:nvSpPr>
        <p:spPr>
          <a:xfrm>
            <a:off x="7242629" y="914400"/>
            <a:ext cx="4242234" cy="1307592"/>
          </a:xfrm>
        </p:spPr>
        <p:txBody>
          <a:bodyPr vert="horz" lIns="91440" tIns="45720" rIns="91440" bIns="45720" rtlCol="0" anchor="t">
            <a:normAutofit fontScale="90000"/>
          </a:bodyPr>
          <a:lstStyle/>
          <a:p>
            <a:pPr>
              <a:lnSpc>
                <a:spcPct val="90000"/>
              </a:lnSpc>
            </a:pPr>
            <a:r>
              <a:rPr lang="en-US" sz="3400" dirty="0" err="1"/>
              <a:t>Creación</a:t>
            </a:r>
            <a:r>
              <a:rPr lang="en-US" sz="3400" dirty="0"/>
              <a:t> de </a:t>
            </a:r>
            <a:r>
              <a:rPr lang="en-US" sz="3400" dirty="0" err="1"/>
              <a:t>nuevos</a:t>
            </a:r>
            <a:r>
              <a:rPr lang="en-US" sz="3400" dirty="0"/>
              <a:t> </a:t>
            </a:r>
            <a:r>
              <a:rPr lang="en-US" sz="3400" dirty="0" err="1"/>
              <a:t>planos</a:t>
            </a:r>
            <a:r>
              <a:rPr lang="en-US" sz="3400" dirty="0"/>
              <a:t> </a:t>
            </a:r>
            <a:r>
              <a:rPr lang="en-US" sz="3400" dirty="0" err="1"/>
              <a:t>electrónicos</a:t>
            </a:r>
            <a:endParaRPr lang="en-US" sz="3400" dirty="0"/>
          </a:p>
        </p:txBody>
      </p:sp>
      <p:cxnSp>
        <p:nvCxnSpPr>
          <p:cNvPr id="29" name="Straight Connector 2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6871"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52C698C4-DBD8-2B4A-DFF8-BDDA9B621D1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16528" y="2412491"/>
            <a:ext cx="4663421" cy="3941064"/>
          </a:xfrm>
        </p:spPr>
        <p:txBody>
          <a:bodyPr>
            <a:normAutofit/>
          </a:bodyPr>
          <a:lstStyle/>
          <a:p>
            <a:pPr marL="0" indent="0">
              <a:spcBef>
                <a:spcPts val="2500"/>
              </a:spcBef>
              <a:buNone/>
            </a:pPr>
            <a:r>
              <a:rPr lang="es-ES" sz="1400" b="1" dirty="0"/>
              <a:t>Diseño de Circuitos Electrónicos en Proteus</a:t>
            </a:r>
          </a:p>
          <a:p>
            <a:pPr marL="0" lvl="1" indent="0">
              <a:buNone/>
            </a:pPr>
            <a:r>
              <a:rPr lang="es-ES" sz="1400" dirty="0"/>
              <a:t>Documentar planos y facilitar la planificación del proyecto.</a:t>
            </a:r>
          </a:p>
          <a:p>
            <a:pPr marL="0" indent="0">
              <a:spcBef>
                <a:spcPts val="2500"/>
              </a:spcBef>
              <a:buNone/>
            </a:pPr>
            <a:r>
              <a:rPr lang="es-ES" sz="1400" b="1" dirty="0"/>
              <a:t>Visualización y Análisis</a:t>
            </a:r>
          </a:p>
          <a:p>
            <a:pPr marL="0" lvl="1" indent="0">
              <a:buNone/>
            </a:pPr>
            <a:r>
              <a:rPr lang="es-ES" sz="1400" dirty="0"/>
              <a:t>Ayuda a detectar problemas en las conexiones.</a:t>
            </a:r>
          </a:p>
          <a:p>
            <a:pPr marL="0" indent="0">
              <a:spcBef>
                <a:spcPts val="2500"/>
              </a:spcBef>
              <a:buNone/>
            </a:pPr>
            <a:r>
              <a:rPr lang="es-ES" sz="1400" b="1" dirty="0"/>
              <a:t>Implementación Física</a:t>
            </a:r>
          </a:p>
          <a:p>
            <a:pPr marL="0" lvl="1" indent="0">
              <a:buNone/>
            </a:pPr>
            <a:r>
              <a:rPr lang="es-ES" sz="1400" dirty="0"/>
              <a:t>Componentes alineados para la implementación física exitosa.</a:t>
            </a:r>
            <a:endParaRPr lang="es-AR" sz="1400" dirty="0"/>
          </a:p>
        </p:txBody>
      </p:sp>
      <p:pic>
        <p:nvPicPr>
          <p:cNvPr id="11" name="Imagen 10">
            <a:extLst>
              <a:ext uri="{FF2B5EF4-FFF2-40B4-BE49-F238E27FC236}">
                <a16:creationId xmlns:a16="http://schemas.microsoft.com/office/drawing/2014/main" id="{41033135-4BA9-89D4-C371-28F0F064AD7C}"/>
              </a:ext>
            </a:extLst>
          </p:cNvPr>
          <p:cNvPicPr>
            <a:picLocks noChangeAspect="1"/>
          </p:cNvPicPr>
          <p:nvPr/>
        </p:nvPicPr>
        <p:blipFill>
          <a:blip r:embed="rId3"/>
          <a:stretch>
            <a:fillRect/>
          </a:stretch>
        </p:blipFill>
        <p:spPr>
          <a:xfrm>
            <a:off x="1400048" y="775034"/>
            <a:ext cx="4442533" cy="2241645"/>
          </a:xfrm>
          <a:prstGeom prst="rect">
            <a:avLst/>
          </a:prstGeom>
          <a:ln>
            <a:solidFill>
              <a:schemeClr val="tx1">
                <a:lumMod val="50000"/>
                <a:lumOff val="50000"/>
              </a:schemeClr>
            </a:solidFill>
          </a:ln>
        </p:spPr>
      </p:pic>
      <p:pic>
        <p:nvPicPr>
          <p:cNvPr id="15" name="Imagen 14">
            <a:extLst>
              <a:ext uri="{FF2B5EF4-FFF2-40B4-BE49-F238E27FC236}">
                <a16:creationId xmlns:a16="http://schemas.microsoft.com/office/drawing/2014/main" id="{B2974F59-1271-525A-F5E3-89E1EA9D4194}"/>
              </a:ext>
            </a:extLst>
          </p:cNvPr>
          <p:cNvPicPr>
            <a:picLocks noChangeAspect="1"/>
          </p:cNvPicPr>
          <p:nvPr/>
        </p:nvPicPr>
        <p:blipFill>
          <a:blip r:embed="rId4"/>
          <a:stretch>
            <a:fillRect/>
          </a:stretch>
        </p:blipFill>
        <p:spPr>
          <a:xfrm>
            <a:off x="287194" y="3701950"/>
            <a:ext cx="2225707" cy="2041624"/>
          </a:xfrm>
          <a:prstGeom prst="rect">
            <a:avLst/>
          </a:prstGeom>
          <a:ln>
            <a:solidFill>
              <a:schemeClr val="tx1">
                <a:lumMod val="50000"/>
                <a:lumOff val="50000"/>
              </a:schemeClr>
            </a:solidFill>
          </a:ln>
        </p:spPr>
      </p:pic>
      <p:pic>
        <p:nvPicPr>
          <p:cNvPr id="19" name="Imagen 18">
            <a:extLst>
              <a:ext uri="{FF2B5EF4-FFF2-40B4-BE49-F238E27FC236}">
                <a16:creationId xmlns:a16="http://schemas.microsoft.com/office/drawing/2014/main" id="{FE183047-EDAC-790F-249B-FC75F3365B50}"/>
              </a:ext>
            </a:extLst>
          </p:cNvPr>
          <p:cNvPicPr>
            <a:picLocks noChangeAspect="1"/>
          </p:cNvPicPr>
          <p:nvPr/>
        </p:nvPicPr>
        <p:blipFill>
          <a:blip r:embed="rId5"/>
          <a:stretch>
            <a:fillRect/>
          </a:stretch>
        </p:blipFill>
        <p:spPr>
          <a:xfrm>
            <a:off x="3425285" y="3701950"/>
            <a:ext cx="780645" cy="1893693"/>
          </a:xfrm>
          <a:prstGeom prst="rect">
            <a:avLst/>
          </a:prstGeom>
          <a:ln>
            <a:solidFill>
              <a:schemeClr val="tx1">
                <a:lumMod val="50000"/>
                <a:lumOff val="50000"/>
              </a:schemeClr>
            </a:solidFill>
          </a:ln>
        </p:spPr>
      </p:pic>
      <p:pic>
        <p:nvPicPr>
          <p:cNvPr id="21" name="Imagen 20">
            <a:extLst>
              <a:ext uri="{FF2B5EF4-FFF2-40B4-BE49-F238E27FC236}">
                <a16:creationId xmlns:a16="http://schemas.microsoft.com/office/drawing/2014/main" id="{8AFF749E-F8E7-7788-8946-BABD17A62EA7}"/>
              </a:ext>
            </a:extLst>
          </p:cNvPr>
          <p:cNvPicPr>
            <a:picLocks noChangeAspect="1"/>
          </p:cNvPicPr>
          <p:nvPr/>
        </p:nvPicPr>
        <p:blipFill>
          <a:blip r:embed="rId6"/>
          <a:stretch>
            <a:fillRect/>
          </a:stretch>
        </p:blipFill>
        <p:spPr>
          <a:xfrm>
            <a:off x="5346871" y="3701950"/>
            <a:ext cx="923442" cy="2528902"/>
          </a:xfrm>
          <a:prstGeom prst="rect">
            <a:avLst/>
          </a:prstGeom>
          <a:ln>
            <a:solidFill>
              <a:schemeClr val="tx1">
                <a:lumMod val="50000"/>
                <a:lumOff val="50000"/>
              </a:schemeClr>
            </a:solidFill>
          </a:ln>
        </p:spPr>
      </p:pic>
      <p:cxnSp>
        <p:nvCxnSpPr>
          <p:cNvPr id="24" name="Conector recto de flecha 23">
            <a:extLst>
              <a:ext uri="{FF2B5EF4-FFF2-40B4-BE49-F238E27FC236}">
                <a16:creationId xmlns:a16="http://schemas.microsoft.com/office/drawing/2014/main" id="{7BB957B3-1D31-2A70-5414-544801A51003}"/>
              </a:ext>
            </a:extLst>
          </p:cNvPr>
          <p:cNvCxnSpPr>
            <a:endCxn id="15" idx="0"/>
          </p:cNvCxnSpPr>
          <p:nvPr/>
        </p:nvCxnSpPr>
        <p:spPr>
          <a:xfrm flipH="1">
            <a:off x="1400048" y="2221992"/>
            <a:ext cx="600202" cy="14799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B328CA00-5B7E-E98A-E7BD-95B27989A22B}"/>
              </a:ext>
            </a:extLst>
          </p:cNvPr>
          <p:cNvCxnSpPr>
            <a:endCxn id="19" idx="0"/>
          </p:cNvCxnSpPr>
          <p:nvPr/>
        </p:nvCxnSpPr>
        <p:spPr>
          <a:xfrm>
            <a:off x="2838450" y="2961971"/>
            <a:ext cx="977158" cy="7399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2BD55D60-586A-78CA-DD74-2CAF0283A61A}"/>
              </a:ext>
            </a:extLst>
          </p:cNvPr>
          <p:cNvCxnSpPr>
            <a:cxnSpLocks/>
            <a:endCxn id="21" idx="0"/>
          </p:cNvCxnSpPr>
          <p:nvPr/>
        </p:nvCxnSpPr>
        <p:spPr>
          <a:xfrm>
            <a:off x="5612239" y="2477336"/>
            <a:ext cx="196353" cy="12246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571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BE3D1A61-3E16-CEED-D6B0-25570647D87E}"/>
              </a:ext>
            </a:extLst>
          </p:cNvPr>
          <p:cNvPicPr>
            <a:picLocks noGrp="1" noChangeAspect="1"/>
          </p:cNvPicPr>
          <p:nvPr>
            <p:ph sz="half" idx="1"/>
          </p:nvPr>
        </p:nvPicPr>
        <p:blipFill>
          <a:blip r:embed="rId2"/>
          <a:stretch>
            <a:fillRect/>
          </a:stretch>
        </p:blipFill>
        <p:spPr>
          <a:xfrm>
            <a:off x="3919" y="534073"/>
            <a:ext cx="12188081" cy="6149947"/>
          </a:xfrm>
          <a:prstGeom prst="rect">
            <a:avLst/>
          </a:prstGeom>
          <a:ln>
            <a:solidFill>
              <a:schemeClr val="tx1">
                <a:lumMod val="50000"/>
                <a:lumOff val="50000"/>
              </a:schemeClr>
            </a:solidFill>
          </a:ln>
        </p:spPr>
      </p:pic>
    </p:spTree>
    <p:extLst>
      <p:ext uri="{BB962C8B-B14F-4D97-AF65-F5344CB8AC3E}">
        <p14:creationId xmlns:p14="http://schemas.microsoft.com/office/powerpoint/2010/main" val="122247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ítulo 1">
            <a:extLst>
              <a:ext uri="{FF2B5EF4-FFF2-40B4-BE49-F238E27FC236}">
                <a16:creationId xmlns:a16="http://schemas.microsoft.com/office/drawing/2014/main" id="{63792BCE-0C71-8EA4-F82B-92FC78A1E92A}"/>
              </a:ext>
            </a:extLst>
          </p:cNvPr>
          <p:cNvSpPr>
            <a:spLocks noGrp="1"/>
          </p:cNvSpPr>
          <p:nvPr>
            <p:ph type="ctrTitle"/>
          </p:nvPr>
        </p:nvSpPr>
        <p:spPr>
          <a:xfrm>
            <a:off x="695324" y="1145308"/>
            <a:ext cx="7600263" cy="4860947"/>
          </a:xfrm>
        </p:spPr>
        <p:txBody>
          <a:bodyPr anchor="b">
            <a:normAutofit/>
          </a:bodyPr>
          <a:lstStyle/>
          <a:p>
            <a:r>
              <a:rPr lang="es-AR" sz="7000"/>
              <a:t>Implementación detallada del hardware</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858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A294AE-8124-3E27-1102-25B4F2CB10C0}"/>
              </a:ext>
            </a:extLst>
          </p:cNvPr>
          <p:cNvSpPr>
            <a:spLocks noGrp="1"/>
          </p:cNvSpPr>
          <p:nvPr>
            <p:ph type="title"/>
          </p:nvPr>
        </p:nvSpPr>
        <p:spPr>
          <a:xfrm>
            <a:off x="5248656" y="914400"/>
            <a:ext cx="6236208" cy="1307592"/>
          </a:xfrm>
        </p:spPr>
        <p:txBody>
          <a:bodyPr vert="horz" lIns="91440" tIns="45720" rIns="91440" bIns="45720" rtlCol="0" anchor="t">
            <a:normAutofit/>
          </a:bodyPr>
          <a:lstStyle/>
          <a:p>
            <a:pPr>
              <a:lnSpc>
                <a:spcPct val="90000"/>
              </a:lnSpc>
            </a:pPr>
            <a:r>
              <a:rPr lang="en-US" sz="3400"/>
              <a:t>Reutilización y reparación de componentes originales</a:t>
            </a:r>
          </a:p>
        </p:txBody>
      </p:sp>
      <p:pic>
        <p:nvPicPr>
          <p:cNvPr id="7" name="Imagen 6" descr="Imagen que contiene computadora, horno, cocina, microondas&#10;&#10;Descripción generada automáticamente">
            <a:extLst>
              <a:ext uri="{FF2B5EF4-FFF2-40B4-BE49-F238E27FC236}">
                <a16:creationId xmlns:a16="http://schemas.microsoft.com/office/drawing/2014/main" id="{254BD008-C5BD-6848-1DA0-CAF59F2FDB00}"/>
              </a:ext>
            </a:extLst>
          </p:cNvPr>
          <p:cNvPicPr>
            <a:picLocks noChangeAspect="1"/>
          </p:cNvPicPr>
          <p:nvPr/>
        </p:nvPicPr>
        <p:blipFill>
          <a:blip r:embed="rId3">
            <a:extLst>
              <a:ext uri="{28A0092B-C50C-407E-A947-70E740481C1C}">
                <a14:useLocalDpi xmlns:a14="http://schemas.microsoft.com/office/drawing/2010/main" val="0"/>
              </a:ext>
            </a:extLst>
          </a:blip>
          <a:srcRect l="1" r="17277" b="-2"/>
          <a:stretch>
            <a:fillRect/>
          </a:stretch>
        </p:blipFill>
        <p:spPr>
          <a:xfrm rot="5400000">
            <a:off x="-1097280" y="1097279"/>
            <a:ext cx="6858001" cy="4663440"/>
          </a:xfrm>
          <a:prstGeom prst="rect">
            <a:avLst/>
          </a:prstGeom>
        </p:spPr>
      </p:pic>
      <p:cxnSp>
        <p:nvCxnSpPr>
          <p:cNvPr id="29" name="Straight Connector 2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6871"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4D8025CE-94C1-D1D3-6AA7-9B396F1AD86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48656" y="2221992"/>
            <a:ext cx="6236208" cy="3941064"/>
          </a:xfrm>
        </p:spPr>
        <p:txBody>
          <a:bodyPr>
            <a:normAutofit/>
          </a:bodyPr>
          <a:lstStyle/>
          <a:p>
            <a:pPr marL="0" indent="0">
              <a:spcBef>
                <a:spcPts val="2500"/>
              </a:spcBef>
              <a:buNone/>
            </a:pPr>
            <a:r>
              <a:rPr lang="es-ES" sz="1400" b="1"/>
              <a:t>Reducción de Costos</a:t>
            </a:r>
          </a:p>
          <a:p>
            <a:pPr marL="0" lvl="1" indent="0">
              <a:buNone/>
            </a:pPr>
            <a:r>
              <a:rPr lang="es-ES" sz="1400"/>
              <a:t>Reutilizar y reparar componentes existentes permite una significativa reducción de costos en proyectos de modernización.</a:t>
            </a:r>
          </a:p>
          <a:p>
            <a:pPr marL="0" indent="0">
              <a:spcBef>
                <a:spcPts val="2500"/>
              </a:spcBef>
              <a:buNone/>
            </a:pPr>
            <a:r>
              <a:rPr lang="es-ES" sz="1400" b="1"/>
              <a:t>Aceleración de la Modernización</a:t>
            </a:r>
          </a:p>
          <a:p>
            <a:pPr marL="0" lvl="1" indent="0">
              <a:buNone/>
            </a:pPr>
            <a:r>
              <a:rPr lang="es-ES" sz="1400"/>
              <a:t>La utilización de componentes originales acelera el proceso de modernización, facilitando la implementación de nuevas tecnologías.</a:t>
            </a:r>
          </a:p>
          <a:p>
            <a:pPr marL="0" indent="0">
              <a:spcBef>
                <a:spcPts val="2500"/>
              </a:spcBef>
              <a:buNone/>
            </a:pPr>
            <a:r>
              <a:rPr lang="es-ES" sz="1400" b="1"/>
              <a:t>Calidad de Componentes Originales</a:t>
            </a:r>
          </a:p>
          <a:p>
            <a:pPr marL="0" lvl="1" indent="0">
              <a:buNone/>
            </a:pPr>
            <a:r>
              <a:rPr lang="es-ES" sz="1400"/>
              <a:t>Aprovechar la calidad de los componentes originales garantiza durabilidad y eficiencia en el rendimiento.</a:t>
            </a:r>
            <a:endParaRPr lang="es-AR" sz="1400"/>
          </a:p>
        </p:txBody>
      </p:sp>
    </p:spTree>
    <p:extLst>
      <p:ext uri="{BB962C8B-B14F-4D97-AF65-F5344CB8AC3E}">
        <p14:creationId xmlns:p14="http://schemas.microsoft.com/office/powerpoint/2010/main" val="2586703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F42A96E-ED88-0292-4FD8-60BB45B88FF5}"/>
              </a:ext>
            </a:extLst>
          </p:cNvPr>
          <p:cNvSpPr>
            <a:spLocks noGrp="1"/>
          </p:cNvSpPr>
          <p:nvPr>
            <p:ph type="title"/>
          </p:nvPr>
        </p:nvSpPr>
        <p:spPr>
          <a:xfrm>
            <a:off x="7918447" y="952499"/>
            <a:ext cx="3571315" cy="1316736"/>
          </a:xfrm>
        </p:spPr>
        <p:txBody>
          <a:bodyPr vert="horz" lIns="91440" tIns="45720" rIns="91440" bIns="45720" rtlCol="0" anchor="t">
            <a:normAutofit/>
          </a:bodyPr>
          <a:lstStyle/>
          <a:p>
            <a:pPr>
              <a:lnSpc>
                <a:spcPct val="90000"/>
              </a:lnSpc>
            </a:pPr>
            <a:r>
              <a:rPr lang="en-US" sz="2200"/>
              <a:t>Protección de entradas con circuitos optoacoplados</a:t>
            </a:r>
          </a:p>
        </p:txBody>
      </p:sp>
      <p:pic>
        <p:nvPicPr>
          <p:cNvPr id="7" name="Imagen 6" descr="Imagen que contiene tabla, celular, puesto, teléfono&#10;&#10;Descripción generada automáticamente">
            <a:extLst>
              <a:ext uri="{FF2B5EF4-FFF2-40B4-BE49-F238E27FC236}">
                <a16:creationId xmlns:a16="http://schemas.microsoft.com/office/drawing/2014/main" id="{92EDCF10-460D-7859-5FF9-0F40623B2062}"/>
              </a:ext>
            </a:extLst>
          </p:cNvPr>
          <p:cNvPicPr>
            <a:picLocks noChangeAspect="1"/>
          </p:cNvPicPr>
          <p:nvPr/>
        </p:nvPicPr>
        <p:blipFill>
          <a:blip r:embed="rId3">
            <a:extLst>
              <a:ext uri="{28A0092B-C50C-407E-A947-70E740481C1C}">
                <a14:useLocalDpi xmlns:a14="http://schemas.microsoft.com/office/drawing/2010/main" val="0"/>
              </a:ext>
            </a:extLst>
          </a:blip>
          <a:srcRect t="9624" r="4" b="9628"/>
          <a:stretch>
            <a:fillRect/>
          </a:stretch>
        </p:blipFill>
        <p:spPr>
          <a:xfrm rot="5400000">
            <a:off x="-275172" y="1790700"/>
            <a:ext cx="5410200" cy="3276600"/>
          </a:xfrm>
          <a:prstGeom prst="rect">
            <a:avLst/>
          </a:prstGeom>
        </p:spPr>
      </p:pic>
      <p:pic>
        <p:nvPicPr>
          <p:cNvPr id="8" name="Imagen 7" descr="Un circuito electrónico&#10;&#10;Descripción generada automáticamente con confianza baja">
            <a:extLst>
              <a:ext uri="{FF2B5EF4-FFF2-40B4-BE49-F238E27FC236}">
                <a16:creationId xmlns:a16="http://schemas.microsoft.com/office/drawing/2014/main" id="{1B47CF26-5DF6-EA07-E025-CE22E1E9D177}"/>
              </a:ext>
            </a:extLst>
          </p:cNvPr>
          <p:cNvPicPr>
            <a:picLocks noChangeAspect="1"/>
          </p:cNvPicPr>
          <p:nvPr/>
        </p:nvPicPr>
        <p:blipFill>
          <a:blip r:embed="rId4">
            <a:extLst>
              <a:ext uri="{28A0092B-C50C-407E-A947-70E740481C1C}">
                <a14:useLocalDpi xmlns:a14="http://schemas.microsoft.com/office/drawing/2010/main" val="0"/>
              </a:ext>
            </a:extLst>
          </a:blip>
          <a:srcRect l="44394" r="21098" b="2"/>
          <a:stretch>
            <a:fillRect/>
          </a:stretch>
        </p:blipFill>
        <p:spPr>
          <a:xfrm>
            <a:off x="4068230" y="723900"/>
            <a:ext cx="3246971" cy="5410200"/>
          </a:xfrm>
          <a:prstGeom prst="rect">
            <a:avLst/>
          </a:prstGeom>
        </p:spPr>
      </p:pic>
      <p:cxnSp>
        <p:nvCxnSpPr>
          <p:cNvPr id="29" name="Straight Connector 28">
            <a:extLst>
              <a:ext uri="{FF2B5EF4-FFF2-40B4-BE49-F238E27FC236}">
                <a16:creationId xmlns:a16="http://schemas.microsoft.com/office/drawing/2014/main" id="{799A8EBD-049C-48E6-97ED-C9102D78F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13696" y="722376"/>
            <a:ext cx="1562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C22DCC71-3795-76EC-D107-04D323ED4F1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918447" y="2292096"/>
            <a:ext cx="3571315" cy="3913442"/>
          </a:xfrm>
        </p:spPr>
        <p:txBody>
          <a:bodyPr>
            <a:normAutofit/>
          </a:bodyPr>
          <a:lstStyle/>
          <a:p>
            <a:pPr marL="0" indent="0">
              <a:spcBef>
                <a:spcPts val="2500"/>
              </a:spcBef>
              <a:buNone/>
            </a:pPr>
            <a:r>
              <a:rPr lang="es-ES" sz="1400" b="1" dirty="0"/>
              <a:t>Aislamiento en Circuitos</a:t>
            </a:r>
          </a:p>
          <a:p>
            <a:pPr marL="0" indent="0">
              <a:spcBef>
                <a:spcPts val="2500"/>
              </a:spcBef>
              <a:buNone/>
            </a:pPr>
            <a:r>
              <a:rPr lang="es-ES" sz="1400" b="1" dirty="0"/>
              <a:t>Mejora de Seguridad</a:t>
            </a:r>
          </a:p>
          <a:p>
            <a:pPr marL="0" indent="0">
              <a:spcBef>
                <a:spcPts val="2500"/>
              </a:spcBef>
              <a:buNone/>
            </a:pPr>
            <a:r>
              <a:rPr lang="es-ES" sz="1400" b="1" dirty="0"/>
              <a:t>Fiabilidad del Sistema</a:t>
            </a:r>
          </a:p>
        </p:txBody>
      </p:sp>
    </p:spTree>
    <p:extLst>
      <p:ext uri="{BB962C8B-B14F-4D97-AF65-F5344CB8AC3E}">
        <p14:creationId xmlns:p14="http://schemas.microsoft.com/office/powerpoint/2010/main" val="1537082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1BD496-E107-BEC6-9F3D-4C810BB0B546}"/>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sz="2500" dirty="0" err="1"/>
              <a:t>Montaje</a:t>
            </a:r>
            <a:r>
              <a:rPr lang="en-US" sz="2500" dirty="0"/>
              <a:t> de </a:t>
            </a:r>
            <a:r>
              <a:rPr lang="en-US" sz="2500" dirty="0" err="1"/>
              <a:t>placas</a:t>
            </a:r>
            <a:r>
              <a:rPr lang="en-US" sz="2500" dirty="0"/>
              <a:t> con </a:t>
            </a:r>
            <a:r>
              <a:rPr lang="en-US" sz="2500" dirty="0" err="1"/>
              <a:t>relés</a:t>
            </a:r>
            <a:r>
              <a:rPr lang="en-US" sz="2500" dirty="0"/>
              <a:t> para control de </a:t>
            </a:r>
            <a:r>
              <a:rPr lang="en-US" sz="2500" dirty="0" err="1"/>
              <a:t>actuadores</a:t>
            </a:r>
            <a:endParaRPr lang="en-US" sz="2500" dirty="0"/>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96812A14-69D7-10C0-5611-902D3B9B93A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156669" cy="3047839"/>
          </a:xfrm>
        </p:spPr>
        <p:txBody>
          <a:bodyPr>
            <a:normAutofit/>
          </a:bodyPr>
          <a:lstStyle/>
          <a:p>
            <a:pPr marL="0" indent="0">
              <a:spcBef>
                <a:spcPts val="2500"/>
              </a:spcBef>
              <a:buNone/>
            </a:pPr>
            <a:r>
              <a:rPr lang="es-ES" sz="1800" b="1" dirty="0"/>
              <a:t>Control de Múltiples Dispositivos </a:t>
            </a:r>
          </a:p>
          <a:p>
            <a:pPr marL="0" indent="0">
              <a:spcBef>
                <a:spcPts val="2500"/>
              </a:spcBef>
              <a:buNone/>
            </a:pPr>
            <a:r>
              <a:rPr lang="es-ES" sz="1400" b="1" dirty="0"/>
              <a:t>Actuadores electroneumáticos</a:t>
            </a:r>
          </a:p>
          <a:p>
            <a:pPr marL="0" indent="0">
              <a:spcBef>
                <a:spcPts val="2500"/>
              </a:spcBef>
              <a:buNone/>
            </a:pPr>
            <a:r>
              <a:rPr lang="es-ES" sz="1400" b="1" dirty="0"/>
              <a:t>Semáforos verdes y rojos</a:t>
            </a:r>
          </a:p>
          <a:p>
            <a:pPr marL="0" indent="0">
              <a:spcBef>
                <a:spcPts val="2500"/>
              </a:spcBef>
              <a:buNone/>
            </a:pPr>
            <a:r>
              <a:rPr lang="es-ES" sz="1400" b="1" dirty="0"/>
              <a:t>Señales para Robots</a:t>
            </a:r>
          </a:p>
          <a:p>
            <a:pPr marL="0" indent="0">
              <a:spcBef>
                <a:spcPts val="2500"/>
              </a:spcBef>
              <a:buNone/>
            </a:pPr>
            <a:r>
              <a:rPr lang="es-ES" sz="1400" b="1" dirty="0"/>
              <a:t>Integración con Arduino</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upo 6">
            <a:extLst>
              <a:ext uri="{FF2B5EF4-FFF2-40B4-BE49-F238E27FC236}">
                <a16:creationId xmlns:a16="http://schemas.microsoft.com/office/drawing/2014/main" id="{CBCDFF33-8EBC-1BDD-3E89-BF0AF52BAA05}"/>
              </a:ext>
            </a:extLst>
          </p:cNvPr>
          <p:cNvGrpSpPr/>
          <p:nvPr/>
        </p:nvGrpSpPr>
        <p:grpSpPr>
          <a:xfrm>
            <a:off x="5445251" y="1031001"/>
            <a:ext cx="6403547" cy="4828373"/>
            <a:chOff x="5087257" y="1031001"/>
            <a:chExt cx="6761542" cy="5014194"/>
          </a:xfrm>
        </p:grpSpPr>
        <p:pic>
          <p:nvPicPr>
            <p:cNvPr id="8" name="Imagen 7" descr="Imagen que contiene electrónica, circuito&#10;&#10;Descripción generada automáticamente">
              <a:extLst>
                <a:ext uri="{FF2B5EF4-FFF2-40B4-BE49-F238E27FC236}">
                  <a16:creationId xmlns:a16="http://schemas.microsoft.com/office/drawing/2014/main" id="{E7595B93-8641-1662-ED9D-6C9318DE8B40}"/>
                </a:ext>
              </a:extLst>
            </p:cNvPr>
            <p:cNvPicPr>
              <a:picLocks noChangeAspect="1"/>
            </p:cNvPicPr>
            <p:nvPr/>
          </p:nvPicPr>
          <p:blipFill>
            <a:blip r:embed="rId3">
              <a:extLst>
                <a:ext uri="{28A0092B-C50C-407E-A947-70E740481C1C}">
                  <a14:useLocalDpi xmlns:a14="http://schemas.microsoft.com/office/drawing/2010/main" val="0"/>
                </a:ext>
              </a:extLst>
            </a:blip>
            <a:srcRect l="11468" r="15501" b="3805"/>
            <a:stretch/>
          </p:blipFill>
          <p:spPr>
            <a:xfrm>
              <a:off x="5087257" y="1031001"/>
              <a:ext cx="6761542" cy="5014194"/>
            </a:xfrm>
            <a:prstGeom prst="rect">
              <a:avLst/>
            </a:prstGeom>
          </p:spPr>
        </p:pic>
        <p:sp>
          <p:nvSpPr>
            <p:cNvPr id="9" name="Rectángulo: esquinas redondeadas 8">
              <a:extLst>
                <a:ext uri="{FF2B5EF4-FFF2-40B4-BE49-F238E27FC236}">
                  <a16:creationId xmlns:a16="http://schemas.microsoft.com/office/drawing/2014/main" id="{9D8D19CF-9558-EDA7-7DEC-95B851FECB1B}"/>
                </a:ext>
              </a:extLst>
            </p:cNvPr>
            <p:cNvSpPr/>
            <p:nvPr/>
          </p:nvSpPr>
          <p:spPr>
            <a:xfrm>
              <a:off x="8694058" y="1320801"/>
              <a:ext cx="2380343" cy="10885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ángulo: esquinas redondeadas 10">
              <a:extLst>
                <a:ext uri="{FF2B5EF4-FFF2-40B4-BE49-F238E27FC236}">
                  <a16:creationId xmlns:a16="http://schemas.microsoft.com/office/drawing/2014/main" id="{87D9746F-0779-D667-83EA-1DAC8FCC6619}"/>
                </a:ext>
              </a:extLst>
            </p:cNvPr>
            <p:cNvSpPr/>
            <p:nvPr/>
          </p:nvSpPr>
          <p:spPr>
            <a:xfrm rot="5400000">
              <a:off x="9741657" y="3193143"/>
              <a:ext cx="2380343" cy="10885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extLst>
      <p:ext uri="{BB962C8B-B14F-4D97-AF65-F5344CB8AC3E}">
        <p14:creationId xmlns:p14="http://schemas.microsoft.com/office/powerpoint/2010/main" val="3237584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7AA881-81C1-DD53-0503-7EB29DE23781}"/>
              </a:ext>
            </a:extLst>
          </p:cNvPr>
          <p:cNvSpPr>
            <a:spLocks noGrp="1"/>
          </p:cNvSpPr>
          <p:nvPr>
            <p:ph type="title"/>
          </p:nvPr>
        </p:nvSpPr>
        <p:spPr>
          <a:xfrm>
            <a:off x="640080" y="1371600"/>
            <a:ext cx="4193177" cy="1097280"/>
          </a:xfrm>
        </p:spPr>
        <p:txBody>
          <a:bodyPr>
            <a:normAutofit fontScale="90000"/>
          </a:bodyPr>
          <a:lstStyle/>
          <a:p>
            <a:pPr>
              <a:lnSpc>
                <a:spcPct val="90000"/>
              </a:lnSpc>
            </a:pPr>
            <a:r>
              <a:rPr lang="es-AR" sz="2800" dirty="0"/>
              <a:t>Nuevo cableado estructurado para robots</a:t>
            </a:r>
          </a:p>
        </p:txBody>
      </p:sp>
      <p:sp>
        <p:nvSpPr>
          <p:cNvPr id="3" name="Marcador de contenido 2">
            <a:extLst>
              <a:ext uri="{FF2B5EF4-FFF2-40B4-BE49-F238E27FC236}">
                <a16:creationId xmlns:a16="http://schemas.microsoft.com/office/drawing/2014/main" id="{7A37E3F3-6F43-6F4A-E8C1-8EF0D013866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6205"/>
            <a:ext cx="4193177" cy="1498825"/>
          </a:xfrm>
        </p:spPr>
        <p:txBody>
          <a:bodyPr>
            <a:normAutofit/>
          </a:bodyPr>
          <a:lstStyle/>
          <a:p>
            <a:pPr marL="0" indent="0">
              <a:spcBef>
                <a:spcPts val="2500"/>
              </a:spcBef>
              <a:buNone/>
            </a:pPr>
            <a:r>
              <a:rPr lang="es-ES" sz="1400" b="1" dirty="0"/>
              <a:t>Armado de cableado con fichas DB15 x 4 unidades.</a:t>
            </a:r>
          </a:p>
          <a:p>
            <a:pPr marL="0" indent="0">
              <a:spcBef>
                <a:spcPts val="2500"/>
              </a:spcBef>
              <a:buNone/>
            </a:pPr>
            <a:r>
              <a:rPr lang="es-ES" sz="1400" b="1" dirty="0"/>
              <a:t>Ruteo de cableado utilizando las bandejas de la cinta transportadora</a:t>
            </a:r>
          </a:p>
        </p:txBody>
      </p:sp>
      <p:pic>
        <p:nvPicPr>
          <p:cNvPr id="11" name="Imagen 10" descr="Imagen que contiene interior, persona, tabla, pequeño&#10;&#10;Descripción generada automáticamente">
            <a:extLst>
              <a:ext uri="{FF2B5EF4-FFF2-40B4-BE49-F238E27FC236}">
                <a16:creationId xmlns:a16="http://schemas.microsoft.com/office/drawing/2014/main" id="{121D1901-AA07-1E01-BC96-21B5C67B249A}"/>
              </a:ext>
            </a:extLst>
          </p:cNvPr>
          <p:cNvPicPr>
            <a:picLocks noChangeAspect="1"/>
          </p:cNvPicPr>
          <p:nvPr/>
        </p:nvPicPr>
        <p:blipFill>
          <a:blip r:embed="rId3">
            <a:extLst>
              <a:ext uri="{28A0092B-C50C-407E-A947-70E740481C1C}">
                <a14:useLocalDpi xmlns:a14="http://schemas.microsoft.com/office/drawing/2010/main" val="0"/>
              </a:ext>
            </a:extLst>
          </a:blip>
          <a:srcRect l="178" r="40473" b="-2"/>
          <a:stretch>
            <a:fillRect/>
          </a:stretch>
        </p:blipFill>
        <p:spPr>
          <a:xfrm rot="5400000">
            <a:off x="5589797" y="89649"/>
            <a:ext cx="3435578" cy="3256277"/>
          </a:xfrm>
          <a:prstGeom prst="rect">
            <a:avLst/>
          </a:prstGeom>
        </p:spPr>
      </p:pic>
      <p:pic>
        <p:nvPicPr>
          <p:cNvPr id="17" name="Imagen 16" descr="Imagen que contiene interior, parado&#10;&#10;Descripción generada automáticamente">
            <a:extLst>
              <a:ext uri="{FF2B5EF4-FFF2-40B4-BE49-F238E27FC236}">
                <a16:creationId xmlns:a16="http://schemas.microsoft.com/office/drawing/2014/main" id="{B86F341B-DFEE-76C4-BC7F-9DE6C190A246}"/>
              </a:ext>
            </a:extLst>
          </p:cNvPr>
          <p:cNvPicPr>
            <a:picLocks noChangeAspect="1"/>
          </p:cNvPicPr>
          <p:nvPr/>
        </p:nvPicPr>
        <p:blipFill>
          <a:blip r:embed="rId4">
            <a:extLst>
              <a:ext uri="{28A0092B-C50C-407E-A947-70E740481C1C}">
                <a14:useLocalDpi xmlns:a14="http://schemas.microsoft.com/office/drawing/2010/main" val="0"/>
              </a:ext>
            </a:extLst>
          </a:blip>
          <a:srcRect r="40651" b="-2"/>
          <a:stretch>
            <a:fillRect/>
          </a:stretch>
        </p:blipFill>
        <p:spPr>
          <a:xfrm rot="5400000">
            <a:off x="8846071" y="89651"/>
            <a:ext cx="3435579" cy="3256277"/>
          </a:xfrm>
          <a:prstGeom prst="rect">
            <a:avLst/>
          </a:prstGeom>
        </p:spPr>
      </p:pic>
      <p:pic>
        <p:nvPicPr>
          <p:cNvPr id="5" name="Imagen 4" descr="Imagen que contiene interior, tabla, camioneta, equipaje&#10;&#10;Descripción generada automáticamente">
            <a:extLst>
              <a:ext uri="{FF2B5EF4-FFF2-40B4-BE49-F238E27FC236}">
                <a16:creationId xmlns:a16="http://schemas.microsoft.com/office/drawing/2014/main" id="{66B14EE7-EE81-F419-121D-464FBC341E88}"/>
              </a:ext>
            </a:extLst>
          </p:cNvPr>
          <p:cNvPicPr>
            <a:picLocks noChangeAspect="1"/>
          </p:cNvPicPr>
          <p:nvPr/>
        </p:nvPicPr>
        <p:blipFill>
          <a:blip r:embed="rId5">
            <a:extLst>
              <a:ext uri="{28A0092B-C50C-407E-A947-70E740481C1C}">
                <a14:useLocalDpi xmlns:a14="http://schemas.microsoft.com/office/drawing/2010/main" val="0"/>
              </a:ext>
            </a:extLst>
          </a:blip>
          <a:srcRect t="13470" r="-2" b="16325"/>
          <a:stretch>
            <a:fillRect/>
          </a:stretch>
        </p:blipFill>
        <p:spPr>
          <a:xfrm>
            <a:off x="5679451" y="3429000"/>
            <a:ext cx="6512547" cy="3429000"/>
          </a:xfrm>
          <a:prstGeom prst="rect">
            <a:avLst/>
          </a:prstGeom>
        </p:spPr>
      </p:pic>
      <p:cxnSp>
        <p:nvCxnSpPr>
          <p:cNvPr id="9" name="Conector recto de flecha 8">
            <a:extLst>
              <a:ext uri="{FF2B5EF4-FFF2-40B4-BE49-F238E27FC236}">
                <a16:creationId xmlns:a16="http://schemas.microsoft.com/office/drawing/2014/main" id="{62599F71-2C85-3AD2-38E7-75B6A14359DB}"/>
              </a:ext>
            </a:extLst>
          </p:cNvPr>
          <p:cNvCxnSpPr/>
          <p:nvPr/>
        </p:nvCxnSpPr>
        <p:spPr>
          <a:xfrm>
            <a:off x="9110663" y="5953125"/>
            <a:ext cx="2343150" cy="100013"/>
          </a:xfrm>
          <a:prstGeom prst="straightConnector1">
            <a:avLst/>
          </a:prstGeom>
          <a:ln w="762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571772CA-DED0-0A7B-2986-991E40D240B3}"/>
              </a:ext>
            </a:extLst>
          </p:cNvPr>
          <p:cNvCxnSpPr>
            <a:cxnSpLocks/>
          </p:cNvCxnSpPr>
          <p:nvPr/>
        </p:nvCxnSpPr>
        <p:spPr>
          <a:xfrm flipH="1" flipV="1">
            <a:off x="7067550" y="5872163"/>
            <a:ext cx="1939609" cy="74723"/>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8D29E4F-3A0A-6CAC-257B-299250981424}"/>
              </a:ext>
            </a:extLst>
          </p:cNvPr>
          <p:cNvCxnSpPr>
            <a:cxnSpLocks/>
          </p:cNvCxnSpPr>
          <p:nvPr/>
        </p:nvCxnSpPr>
        <p:spPr>
          <a:xfrm flipV="1">
            <a:off x="6894518" y="5386388"/>
            <a:ext cx="394016" cy="428623"/>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647EB9AE-7766-3208-8D37-07021DA6B637}"/>
              </a:ext>
            </a:extLst>
          </p:cNvPr>
          <p:cNvCxnSpPr>
            <a:cxnSpLocks/>
          </p:cNvCxnSpPr>
          <p:nvPr/>
        </p:nvCxnSpPr>
        <p:spPr>
          <a:xfrm flipH="1" flipV="1">
            <a:off x="10396538" y="5033963"/>
            <a:ext cx="1314449" cy="43769"/>
          </a:xfrm>
          <a:prstGeom prst="straightConnector1">
            <a:avLst/>
          </a:prstGeom>
          <a:ln w="7620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9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ítulo 1">
            <a:extLst>
              <a:ext uri="{FF2B5EF4-FFF2-40B4-BE49-F238E27FC236}">
                <a16:creationId xmlns:a16="http://schemas.microsoft.com/office/drawing/2014/main" id="{258B79AD-26B1-9020-1114-18CA9BE0B051}"/>
              </a:ext>
            </a:extLst>
          </p:cNvPr>
          <p:cNvSpPr>
            <a:spLocks noGrp="1"/>
          </p:cNvSpPr>
          <p:nvPr>
            <p:ph type="ctrTitle"/>
          </p:nvPr>
        </p:nvSpPr>
        <p:spPr>
          <a:xfrm>
            <a:off x="695324" y="1145308"/>
            <a:ext cx="7600263" cy="4860947"/>
          </a:xfrm>
        </p:spPr>
        <p:txBody>
          <a:bodyPr anchor="b">
            <a:normAutofit/>
          </a:bodyPr>
          <a:lstStyle/>
          <a:p>
            <a:r>
              <a:rPr lang="es-AR" sz="7600"/>
              <a:t>Desarrollo y gestión del software</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678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EFB4BD-576C-222D-17B1-5A9B950EC279}"/>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2800"/>
              <a:t>Programa de gestión de estaciones y secuencia de sensores</a:t>
            </a:r>
          </a:p>
        </p:txBody>
      </p:sp>
      <p:pic>
        <p:nvPicPr>
          <p:cNvPr id="5" name="Marcador de contenido 4" descr="Un programa digital futurista de computadora con un sistema de control personal a través de una red, en el que la computadora usa la interfaz para interactuar con el usuario.">
            <a:extLst>
              <a:ext uri="{FF2B5EF4-FFF2-40B4-BE49-F238E27FC236}">
                <a16:creationId xmlns:a16="http://schemas.microsoft.com/office/drawing/2014/main" id="{2844F9A3-5FD7-4F63-84E0-7BB8A775F9B9}"/>
              </a:ext>
            </a:extLst>
          </p:cNvPr>
          <p:cNvPicPr>
            <a:picLocks noGrp="1" noChangeAspect="1"/>
          </p:cNvPicPr>
          <p:nvPr>
            <p:ph sz="half" idx="1"/>
          </p:nvPr>
        </p:nvPicPr>
        <p:blipFill>
          <a:blip r:embed="rId3"/>
          <a:srcRect l="30740" r="36991"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AEE2AAA6-C392-1D38-C40A-DAC80A3FA13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s-ES" sz="1400" b="1"/>
              <a:t>Control de Estaciones</a:t>
            </a:r>
          </a:p>
          <a:p>
            <a:pPr marL="0" lvl="1" indent="0">
              <a:buNone/>
            </a:pPr>
            <a:r>
              <a:rPr lang="es-ES" sz="1400"/>
              <a:t>El programa de gestión permite un control eficiente de las estaciones en el laboratorio, asegurando una operación fluida y organizada.</a:t>
            </a:r>
          </a:p>
          <a:p>
            <a:pPr marL="0" indent="0">
              <a:spcBef>
                <a:spcPts val="2500"/>
              </a:spcBef>
              <a:buNone/>
            </a:pPr>
            <a:r>
              <a:rPr lang="es-ES" sz="1400" b="1"/>
              <a:t>Monitoreo de Sensores</a:t>
            </a:r>
          </a:p>
          <a:p>
            <a:pPr marL="0" lvl="1" indent="0">
              <a:buNone/>
            </a:pPr>
            <a:r>
              <a:rPr lang="es-ES" sz="1400"/>
              <a:t>El monitoreo de la secuencia de sensores es crucial para la precisión y la seguridad en los experimentos de laboratorio, permitiendo reacciones rápidas a cualquier cambio.</a:t>
            </a:r>
          </a:p>
          <a:p>
            <a:pPr marL="0" indent="0">
              <a:spcBef>
                <a:spcPts val="2500"/>
              </a:spcBef>
              <a:buNone/>
            </a:pPr>
            <a:r>
              <a:rPr lang="es-ES" sz="1400" b="1"/>
              <a:t>Software Clave para Laboratorios</a:t>
            </a:r>
          </a:p>
          <a:p>
            <a:pPr marL="0" lvl="1" indent="0">
              <a:buNone/>
            </a:pPr>
            <a:r>
              <a:rPr lang="es-ES" sz="1400"/>
              <a:t>Este software de gestión es esencial para garantizar que todos los procesos del laboratorio se ejecuten sin problemas y de manera efectiva.</a:t>
            </a:r>
            <a:endParaRPr lang="es-AR" sz="140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861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85AFBB77-1B60-7432-6507-881E1F29AA56}"/>
              </a:ext>
            </a:extLst>
          </p:cNvPr>
          <p:cNvPicPr>
            <a:picLocks noGrp="1" noChangeAspect="1"/>
          </p:cNvPicPr>
          <p:nvPr>
            <p:ph sz="half" idx="1"/>
          </p:nvPr>
        </p:nvPicPr>
        <p:blipFill>
          <a:blip r:embed="rId2"/>
          <a:stretch>
            <a:fillRect/>
          </a:stretch>
        </p:blipFill>
        <p:spPr>
          <a:xfrm>
            <a:off x="537737" y="1367610"/>
            <a:ext cx="11116526" cy="4547668"/>
          </a:xfrm>
        </p:spPr>
      </p:pic>
      <p:sp>
        <p:nvSpPr>
          <p:cNvPr id="7" name="CuadroTexto 6">
            <a:extLst>
              <a:ext uri="{FF2B5EF4-FFF2-40B4-BE49-F238E27FC236}">
                <a16:creationId xmlns:a16="http://schemas.microsoft.com/office/drawing/2014/main" id="{EB773E5A-270E-CCA7-8FC6-7663A75F9B8D}"/>
              </a:ext>
            </a:extLst>
          </p:cNvPr>
          <p:cNvSpPr txBox="1"/>
          <p:nvPr/>
        </p:nvSpPr>
        <p:spPr>
          <a:xfrm>
            <a:off x="4641792" y="711736"/>
            <a:ext cx="2547044" cy="461665"/>
          </a:xfrm>
          <a:prstGeom prst="rect">
            <a:avLst/>
          </a:prstGeom>
          <a:noFill/>
        </p:spPr>
        <p:txBody>
          <a:bodyPr wrap="none" rtlCol="0">
            <a:spAutoFit/>
          </a:bodyPr>
          <a:lstStyle/>
          <a:p>
            <a:pPr algn="ctr"/>
            <a:r>
              <a:rPr lang="es-AR" sz="2400" dirty="0">
                <a:latin typeface="Arial" panose="020B0604020202020204" pitchFamily="34" charset="0"/>
                <a:cs typeface="Arial" panose="020B0604020202020204" pitchFamily="34" charset="0"/>
              </a:rPr>
              <a:t>Tabla de Estados</a:t>
            </a:r>
          </a:p>
        </p:txBody>
      </p:sp>
    </p:spTree>
    <p:extLst>
      <p:ext uri="{BB962C8B-B14F-4D97-AF65-F5344CB8AC3E}">
        <p14:creationId xmlns:p14="http://schemas.microsoft.com/office/powerpoint/2010/main" val="2080856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2492674-BBC6-CB82-CEA9-4AB0F1FD7B74}"/>
              </a:ext>
            </a:extLst>
          </p:cNvPr>
          <p:cNvSpPr>
            <a:spLocks noGrp="1"/>
          </p:cNvSpPr>
          <p:nvPr>
            <p:ph type="ctrTitle"/>
          </p:nvPr>
        </p:nvSpPr>
        <p:spPr>
          <a:xfrm>
            <a:off x="1969770" y="5852162"/>
            <a:ext cx="5965190" cy="746854"/>
          </a:xfrm>
        </p:spPr>
        <p:txBody>
          <a:bodyPr>
            <a:normAutofit/>
          </a:bodyPr>
          <a:lstStyle/>
          <a:p>
            <a:pPr>
              <a:lnSpc>
                <a:spcPct val="90000"/>
              </a:lnSpc>
            </a:pPr>
            <a:r>
              <a:rPr lang="es-AR" sz="1600"/>
              <a:t>Modernización Integral del Control del Laboratorio CIM: Reemplazo de PLC Industrial por Arduino Mega 2560</a:t>
            </a:r>
          </a:p>
        </p:txBody>
      </p:sp>
      <p:sp>
        <p:nvSpPr>
          <p:cNvPr id="3" name="Subtítulo 2">
            <a:extLst>
              <a:ext uri="{FF2B5EF4-FFF2-40B4-BE49-F238E27FC236}">
                <a16:creationId xmlns:a16="http://schemas.microsoft.com/office/drawing/2014/main" id="{3CF6DA28-3646-E764-73BC-E452863EF108}"/>
              </a:ext>
            </a:extLst>
          </p:cNvPr>
          <p:cNvSpPr>
            <a:spLocks noGrp="1"/>
          </p:cNvSpPr>
          <p:nvPr>
            <p:ph type="subTitle" idx="1"/>
          </p:nvPr>
        </p:nvSpPr>
        <p:spPr>
          <a:xfrm>
            <a:off x="8045583" y="5850988"/>
            <a:ext cx="2153787" cy="746854"/>
          </a:xfrm>
        </p:spPr>
        <p:txBody>
          <a:bodyPr anchor="ctr">
            <a:normAutofit/>
          </a:bodyPr>
          <a:lstStyle/>
          <a:p>
            <a:pPr algn="r">
              <a:lnSpc>
                <a:spcPct val="100000"/>
              </a:lnSpc>
            </a:pPr>
            <a:r>
              <a:rPr lang="es-AR" sz="1400"/>
              <a:t>Transformación tecnológica en el control del laboratorio</a:t>
            </a:r>
          </a:p>
        </p:txBody>
      </p:sp>
      <p:pic>
        <p:nvPicPr>
          <p:cNvPr id="18" name="pallet_viajando - 1751146666736" descr="Un horno con la puerta abierta&#10;&#10;Descripción generada automáticamente con confianza baja">
            <a:hlinkClick r:id="" action="ppaction://media"/>
            <a:extLst>
              <a:ext uri="{FF2B5EF4-FFF2-40B4-BE49-F238E27FC236}">
                <a16:creationId xmlns:a16="http://schemas.microsoft.com/office/drawing/2014/main" id="{73DDFEDA-C843-1F72-B76F-95C93F4418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6910" y="960866"/>
            <a:ext cx="8252460" cy="4642008"/>
          </a:xfrm>
          <a:prstGeom prst="rect">
            <a:avLst/>
          </a:prstGeom>
        </p:spPr>
      </p:pic>
      <p:cxnSp>
        <p:nvCxnSpPr>
          <p:cNvPr id="34" name="Straight Connector 3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69770" y="5719083"/>
            <a:ext cx="8229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45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200"/>
                            </p:stCondLst>
                            <p:childTnLst>
                              <p:par>
                                <p:cTn id="15" presetID="1" presetClass="mediacall" presetSubtype="0" fill="hold" nodeType="afterEffect">
                                  <p:stCondLst>
                                    <p:cond delay="0"/>
                                  </p:stCondLst>
                                  <p:childTnLst>
                                    <p:cmd type="call" cmd="playFrom(0.0)">
                                      <p:cBhvr>
                                        <p:cTn id="16" dur="630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8"/>
                                        </p:tgtEl>
                                      </p:cBhvr>
                                    </p:cmd>
                                  </p:childTnLst>
                                </p:cTn>
                              </p:par>
                            </p:childTnLst>
                          </p:cTn>
                        </p:par>
                      </p:childTnLst>
                    </p:cTn>
                  </p:par>
                </p:childTnLst>
              </p:cTn>
              <p:nextCondLst>
                <p:cond evt="onClick" delay="0">
                  <p:tgtEl>
                    <p:spTgt spid="18"/>
                  </p:tgtEl>
                </p:cond>
              </p:nextCondLst>
            </p:seq>
            <p:video>
              <p:cMediaNode vol="80000" mute="1">
                <p:cTn id="22" repeatCount="indefinite" fill="hold" display="0">
                  <p:stCondLst>
                    <p:cond delay="indefinite"/>
                  </p:stCondLst>
                </p:cTn>
                <p:tgtEl>
                  <p:spTgt spid="18"/>
                </p:tgtEl>
              </p:cMediaNode>
            </p:video>
          </p:childTnLst>
        </p:cTn>
      </p:par>
    </p:tnLst>
    <p:bldLst>
      <p:bldP spid="2" grpId="0"/>
      <p:bldP spid="3" grpId="0" build="p"/>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0AF93FF-7532-AB59-FE9B-75755C30E30B}"/>
              </a:ext>
            </a:extLst>
          </p:cNvPr>
          <p:cNvPicPr>
            <a:picLocks noChangeAspect="1"/>
          </p:cNvPicPr>
          <p:nvPr/>
        </p:nvPicPr>
        <p:blipFill>
          <a:blip r:embed="rId2"/>
          <a:srcRect r="21927"/>
          <a:stretch/>
        </p:blipFill>
        <p:spPr>
          <a:xfrm>
            <a:off x="799494" y="4022089"/>
            <a:ext cx="5296506" cy="1825038"/>
          </a:xfrm>
          <a:prstGeom prst="rect">
            <a:avLst/>
          </a:prstGeom>
        </p:spPr>
      </p:pic>
      <p:pic>
        <p:nvPicPr>
          <p:cNvPr id="12" name="Imagen 11">
            <a:extLst>
              <a:ext uri="{FF2B5EF4-FFF2-40B4-BE49-F238E27FC236}">
                <a16:creationId xmlns:a16="http://schemas.microsoft.com/office/drawing/2014/main" id="{C9C4C1A7-4175-1BB9-8B75-21D7463CCE98}"/>
              </a:ext>
            </a:extLst>
          </p:cNvPr>
          <p:cNvPicPr>
            <a:picLocks noChangeAspect="1"/>
          </p:cNvPicPr>
          <p:nvPr/>
        </p:nvPicPr>
        <p:blipFill>
          <a:blip r:embed="rId3"/>
          <a:stretch>
            <a:fillRect/>
          </a:stretch>
        </p:blipFill>
        <p:spPr>
          <a:xfrm>
            <a:off x="824558" y="927440"/>
            <a:ext cx="5283025" cy="2576770"/>
          </a:xfrm>
          <a:prstGeom prst="rect">
            <a:avLst/>
          </a:prstGeom>
        </p:spPr>
      </p:pic>
      <p:sp>
        <p:nvSpPr>
          <p:cNvPr id="17" name="Rectangle 4">
            <a:extLst>
              <a:ext uri="{FF2B5EF4-FFF2-40B4-BE49-F238E27FC236}">
                <a16:creationId xmlns:a16="http://schemas.microsoft.com/office/drawing/2014/main" id="{1DD7505E-95AC-1115-EC5C-94D82E2AE661}"/>
              </a:ext>
            </a:extLst>
          </p:cNvPr>
          <p:cNvSpPr>
            <a:spLocks noChangeArrowheads="1"/>
          </p:cNvSpPr>
          <p:nvPr/>
        </p:nvSpPr>
        <p:spPr bwMode="auto">
          <a:xfrm>
            <a:off x="7107380" y="1035162"/>
            <a:ext cx="426006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s-AR" altLang="es-A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Configuración Inicial (</a:t>
            </a:r>
            <a:r>
              <a:rPr kumimoji="0" lang="es-AR" altLang="es-AR"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setup</a:t>
            </a:r>
            <a:r>
              <a:rPr kumimoji="0" lang="es-AR" altLang="es-A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r>
              <a:rPr lang="es-AR" altLang="es-AR" sz="1400" dirty="0">
                <a:latin typeface="Arial" panose="020B0604020202020204" pitchFamily="34" charset="0"/>
                <a:cs typeface="Arial" panose="020B0604020202020204" pitchFamily="34" charset="0"/>
              </a:rPr>
              <a:t>Configura todos los pines del Arduino, sensores, actuadores y semáforos.</a:t>
            </a:r>
            <a:r>
              <a:rPr kumimoji="0" lang="es-AR" altLang="es-A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Prepara las interrupciones y el temporizador.</a:t>
            </a:r>
          </a:p>
        </p:txBody>
      </p:sp>
      <p:sp>
        <p:nvSpPr>
          <p:cNvPr id="18" name="Rectangle 5">
            <a:extLst>
              <a:ext uri="{FF2B5EF4-FFF2-40B4-BE49-F238E27FC236}">
                <a16:creationId xmlns:a16="http://schemas.microsoft.com/office/drawing/2014/main" id="{6AF868C7-8036-F526-1B00-1CC5C802ED58}"/>
              </a:ext>
            </a:extLst>
          </p:cNvPr>
          <p:cNvSpPr>
            <a:spLocks noChangeArrowheads="1"/>
          </p:cNvSpPr>
          <p:nvPr/>
        </p:nvSpPr>
        <p:spPr bwMode="auto">
          <a:xfrm>
            <a:off x="7185585" y="4022089"/>
            <a:ext cx="410365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2. Bucle Principal (</a:t>
            </a:r>
            <a:r>
              <a:rPr kumimoji="0" lang="es-AR" altLang="es-AR"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loop</a:t>
            </a:r>
            <a:r>
              <a:rPr kumimoji="0" lang="es-AR" altLang="es-A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lang="es-ES" sz="1400" dirty="0">
                <a:latin typeface="Arial" panose="020B0604020202020204" pitchFamily="34" charset="0"/>
                <a:cs typeface="Arial" panose="020B0604020202020204" pitchFamily="34" charset="0"/>
              </a:rPr>
              <a:t>recorre constantemente las cuatro estaciones para revisar su estado y gestionarlas</a:t>
            </a:r>
            <a:r>
              <a:rPr lang="es-AR" altLang="es-AR" sz="1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80410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A18CA-B7D9-EF51-761F-D40738328DC8}"/>
            </a:ext>
          </a:extLst>
        </p:cNvPr>
        <p:cNvGrpSpPr/>
        <p:nvPr/>
      </p:nvGrpSpPr>
      <p:grpSpPr>
        <a:xfrm>
          <a:off x="0" y="0"/>
          <a:ext cx="0" cy="0"/>
          <a:chOff x="0" y="0"/>
          <a:chExt cx="0" cy="0"/>
        </a:xfrm>
      </p:grpSpPr>
      <p:pic>
        <p:nvPicPr>
          <p:cNvPr id="14" name="Imagen 13">
            <a:extLst>
              <a:ext uri="{FF2B5EF4-FFF2-40B4-BE49-F238E27FC236}">
                <a16:creationId xmlns:a16="http://schemas.microsoft.com/office/drawing/2014/main" id="{E0521F96-6370-88E8-C5CA-EA7BD72B0A2A}"/>
              </a:ext>
            </a:extLst>
          </p:cNvPr>
          <p:cNvPicPr>
            <a:picLocks noChangeAspect="1"/>
          </p:cNvPicPr>
          <p:nvPr/>
        </p:nvPicPr>
        <p:blipFill>
          <a:blip r:embed="rId2"/>
          <a:stretch>
            <a:fillRect/>
          </a:stretch>
        </p:blipFill>
        <p:spPr>
          <a:xfrm>
            <a:off x="816713" y="2424759"/>
            <a:ext cx="5312471" cy="3137775"/>
          </a:xfrm>
          <a:prstGeom prst="rect">
            <a:avLst/>
          </a:prstGeom>
        </p:spPr>
      </p:pic>
      <p:pic>
        <p:nvPicPr>
          <p:cNvPr id="16" name="Imagen 15">
            <a:extLst>
              <a:ext uri="{FF2B5EF4-FFF2-40B4-BE49-F238E27FC236}">
                <a16:creationId xmlns:a16="http://schemas.microsoft.com/office/drawing/2014/main" id="{7875DD0B-5DD7-D8F7-208B-97A2F6C94C62}"/>
              </a:ext>
            </a:extLst>
          </p:cNvPr>
          <p:cNvPicPr>
            <a:picLocks noChangeAspect="1"/>
          </p:cNvPicPr>
          <p:nvPr/>
        </p:nvPicPr>
        <p:blipFill>
          <a:blip r:embed="rId3"/>
          <a:stretch>
            <a:fillRect/>
          </a:stretch>
        </p:blipFill>
        <p:spPr>
          <a:xfrm>
            <a:off x="6366777" y="2424341"/>
            <a:ext cx="5235087" cy="3416913"/>
          </a:xfrm>
          <a:prstGeom prst="rect">
            <a:avLst/>
          </a:prstGeom>
        </p:spPr>
      </p:pic>
      <p:sp>
        <p:nvSpPr>
          <p:cNvPr id="20" name="CuadroTexto 19">
            <a:extLst>
              <a:ext uri="{FF2B5EF4-FFF2-40B4-BE49-F238E27FC236}">
                <a16:creationId xmlns:a16="http://schemas.microsoft.com/office/drawing/2014/main" id="{31464769-CE4E-C128-456B-34F8DDF8C937}"/>
              </a:ext>
            </a:extLst>
          </p:cNvPr>
          <p:cNvSpPr txBox="1"/>
          <p:nvPr/>
        </p:nvSpPr>
        <p:spPr>
          <a:xfrm>
            <a:off x="6422840" y="1016746"/>
            <a:ext cx="5179024" cy="523220"/>
          </a:xfrm>
          <a:prstGeom prst="rect">
            <a:avLst/>
          </a:prstGeom>
          <a:noFill/>
        </p:spPr>
        <p:txBody>
          <a:bodyPr wrap="square">
            <a:spAutoFit/>
          </a:bodyPr>
          <a:lstStyle/>
          <a:p>
            <a:r>
              <a:rPr lang="es-AR" sz="1400" dirty="0">
                <a:latin typeface="Arial" panose="020B0604020202020204" pitchFamily="34" charset="0"/>
                <a:cs typeface="Arial" panose="020B0604020202020204" pitchFamily="34" charset="0"/>
              </a:rPr>
              <a:t>4. Lectura, Liberación y Reseteo</a:t>
            </a:r>
            <a:r>
              <a:rPr lang="es-ES" sz="1400" dirty="0">
                <a:latin typeface="Arial" panose="020B0604020202020204" pitchFamily="34" charset="0"/>
                <a:cs typeface="Arial" panose="020B0604020202020204" pitchFamily="34" charset="0"/>
              </a:rPr>
              <a:t>Detección y Frenado del Pallet.</a:t>
            </a:r>
          </a:p>
        </p:txBody>
      </p:sp>
      <p:sp>
        <p:nvSpPr>
          <p:cNvPr id="22" name="CuadroTexto 21">
            <a:extLst>
              <a:ext uri="{FF2B5EF4-FFF2-40B4-BE49-F238E27FC236}">
                <a16:creationId xmlns:a16="http://schemas.microsoft.com/office/drawing/2014/main" id="{15CD88B3-A9E1-6075-6C64-BAF375162415}"/>
              </a:ext>
            </a:extLst>
          </p:cNvPr>
          <p:cNvSpPr txBox="1"/>
          <p:nvPr/>
        </p:nvSpPr>
        <p:spPr>
          <a:xfrm>
            <a:off x="816713" y="1016746"/>
            <a:ext cx="5279287" cy="1169551"/>
          </a:xfrm>
          <a:prstGeom prst="rect">
            <a:avLst/>
          </a:prstGeom>
          <a:noFill/>
        </p:spPr>
        <p:txBody>
          <a:bodyPr wrap="square">
            <a:spAutoFit/>
          </a:bodyPr>
          <a:lstStyle/>
          <a:p>
            <a:r>
              <a:rPr lang="es-ES" sz="1400" dirty="0">
                <a:latin typeface="Arial" panose="020B0604020202020204" pitchFamily="34" charset="0"/>
                <a:cs typeface="Arial" panose="020B0604020202020204" pitchFamily="34" charset="0"/>
              </a:rPr>
              <a:t>3. Detección y Frenado del Pallet.</a:t>
            </a:r>
          </a:p>
          <a:p>
            <a:r>
              <a:rPr lang="es-ES" sz="1400" dirty="0">
                <a:latin typeface="Arial" panose="020B0604020202020204" pitchFamily="34" charset="0"/>
                <a:cs typeface="Arial" panose="020B0604020202020204" pitchFamily="34" charset="0"/>
              </a:rPr>
              <a:t>la interrupción correspondiente se dispara y pone la bandera “</a:t>
            </a:r>
            <a:r>
              <a:rPr lang="es-ES" sz="1400" dirty="0" err="1">
                <a:latin typeface="Arial" panose="020B0604020202020204" pitchFamily="34" charset="0"/>
                <a:cs typeface="Arial" panose="020B0604020202020204" pitchFamily="34" charset="0"/>
              </a:rPr>
              <a:t>palletDetectado</a:t>
            </a:r>
            <a:r>
              <a:rPr lang="es-ES" sz="1400" dirty="0">
                <a:latin typeface="Arial" panose="020B0604020202020204" pitchFamily="34" charset="0"/>
                <a:cs typeface="Arial" panose="020B0604020202020204" pitchFamily="34" charset="0"/>
              </a:rPr>
              <a:t>” en true. La función “</a:t>
            </a:r>
            <a:r>
              <a:rPr lang="es-ES" sz="1400" dirty="0" err="1">
                <a:latin typeface="Arial" panose="020B0604020202020204" pitchFamily="34" charset="0"/>
                <a:cs typeface="Arial" panose="020B0604020202020204" pitchFamily="34" charset="0"/>
              </a:rPr>
              <a:t>gestionarEstación</a:t>
            </a:r>
            <a:r>
              <a:rPr lang="es-ES" sz="1400" dirty="0">
                <a:latin typeface="Arial" panose="020B0604020202020204" pitchFamily="34" charset="0"/>
                <a:cs typeface="Arial" panose="020B0604020202020204" pitchFamily="34" charset="0"/>
              </a:rPr>
              <a:t>” ve la bandera y, si el tiempo de frenado aún no se ha cumplido, activa el actuador. </a:t>
            </a:r>
            <a:endParaRPr lang="es-A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268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ítulo 1">
            <a:extLst>
              <a:ext uri="{FF2B5EF4-FFF2-40B4-BE49-F238E27FC236}">
                <a16:creationId xmlns:a16="http://schemas.microsoft.com/office/drawing/2014/main" id="{21A4C8FA-EE1E-6214-F7F8-A79491D20D49}"/>
              </a:ext>
            </a:extLst>
          </p:cNvPr>
          <p:cNvSpPr>
            <a:spLocks noGrp="1"/>
          </p:cNvSpPr>
          <p:nvPr>
            <p:ph type="ctrTitle"/>
          </p:nvPr>
        </p:nvSpPr>
        <p:spPr>
          <a:xfrm>
            <a:off x="695324" y="1145308"/>
            <a:ext cx="7600263" cy="4860947"/>
          </a:xfrm>
        </p:spPr>
        <p:txBody>
          <a:bodyPr anchor="b">
            <a:normAutofit/>
          </a:bodyPr>
          <a:lstStyle/>
          <a:p>
            <a:r>
              <a:rPr lang="es-AR" sz="7600"/>
              <a:t>Resultados y conclusiones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703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ítulo 1">
            <a:extLst>
              <a:ext uri="{FF2B5EF4-FFF2-40B4-BE49-F238E27FC236}">
                <a16:creationId xmlns:a16="http://schemas.microsoft.com/office/drawing/2014/main" id="{7DFD7E3A-9366-FE69-E278-7DD954E0E542}"/>
              </a:ext>
            </a:extLst>
          </p:cNvPr>
          <p:cNvSpPr>
            <a:spLocks noGrp="1"/>
          </p:cNvSpPr>
          <p:nvPr>
            <p:ph type="title"/>
          </p:nvPr>
        </p:nvSpPr>
        <p:spPr>
          <a:xfrm>
            <a:off x="700636" y="1280538"/>
            <a:ext cx="7995130" cy="1408176"/>
          </a:xfrm>
        </p:spPr>
        <p:txBody>
          <a:bodyPr anchor="b">
            <a:normAutofit/>
          </a:bodyPr>
          <a:lstStyle/>
          <a:p>
            <a:r>
              <a:rPr lang="es-AR" sz="6000"/>
              <a:t>Conclusión</a:t>
            </a:r>
          </a:p>
        </p:txBody>
      </p:sp>
      <p:graphicFrame>
        <p:nvGraphicFramePr>
          <p:cNvPr id="11" name="Marcador de contenido 2">
            <a:extLst>
              <a:ext uri="{FF2B5EF4-FFF2-40B4-BE49-F238E27FC236}">
                <a16:creationId xmlns:a16="http://schemas.microsoft.com/office/drawing/2014/main" id="{5E07D758-ABB0-C915-8083-60D7E2F39F77}"/>
              </a:ext>
            </a:extLst>
          </p:cNvPr>
          <p:cNvGraphicFramePr>
            <a:graphicFrameLocks noGrp="1"/>
          </p:cNvGraphicFramePr>
          <p:nvPr>
            <p:ph idx="1"/>
            <p:extLst>
              <p:ext uri="{D42A27DB-BD31-4B8C-83A1-F6EECF244321}">
                <p14:modId xmlns:p14="http://schemas.microsoft.com/office/powerpoint/2010/main" val="60874586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113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3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8" name="Rectangle 3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FE7A8AB-D22D-A873-80D9-63AC51C5B171}"/>
              </a:ext>
            </a:extLst>
          </p:cNvPr>
          <p:cNvSpPr>
            <a:spLocks noGrp="1"/>
          </p:cNvSpPr>
          <p:nvPr>
            <p:ph type="title"/>
          </p:nvPr>
        </p:nvSpPr>
        <p:spPr>
          <a:xfrm>
            <a:off x="5742672" y="909638"/>
            <a:ext cx="5848694" cy="1318062"/>
          </a:xfrm>
        </p:spPr>
        <p:txBody>
          <a:bodyPr vert="horz" lIns="91440" tIns="45720" rIns="91440" bIns="45720" rtlCol="0" anchor="t">
            <a:normAutofit/>
          </a:bodyPr>
          <a:lstStyle/>
          <a:p>
            <a:r>
              <a:rPr lang="en-US"/>
              <a:t>Puntos Clave de la Presentación</a:t>
            </a:r>
          </a:p>
        </p:txBody>
      </p:sp>
      <p:pic>
        <p:nvPicPr>
          <p:cNvPr id="7" name="Imagen 6" descr="Imagen que contiene interior, tabla, techo, equipo&#10;&#10;Descripción generada automáticamente">
            <a:extLst>
              <a:ext uri="{FF2B5EF4-FFF2-40B4-BE49-F238E27FC236}">
                <a16:creationId xmlns:a16="http://schemas.microsoft.com/office/drawing/2014/main" id="{E9B6739A-4142-5843-2A5C-07D0A4BAC572}"/>
              </a:ext>
            </a:extLst>
          </p:cNvPr>
          <p:cNvPicPr>
            <a:picLocks noChangeAspect="1"/>
          </p:cNvPicPr>
          <p:nvPr/>
        </p:nvPicPr>
        <p:blipFill>
          <a:blip r:embed="rId3">
            <a:extLst>
              <a:ext uri="{28A0092B-C50C-407E-A947-70E740481C1C}">
                <a14:useLocalDpi xmlns:a14="http://schemas.microsoft.com/office/drawing/2010/main" val="0"/>
              </a:ext>
            </a:extLst>
          </a:blip>
          <a:srcRect l="16183" r="17717"/>
          <a:stretch>
            <a:fillRect/>
          </a:stretch>
        </p:blipFill>
        <p:spPr>
          <a:xfrm>
            <a:off x="800101" y="1079250"/>
            <a:ext cx="4455010" cy="5054849"/>
          </a:xfrm>
          <a:prstGeom prst="rect">
            <a:avLst/>
          </a:prstGeom>
        </p:spPr>
      </p:pic>
      <p:cxnSp>
        <p:nvCxnSpPr>
          <p:cNvPr id="49" name="Straight Connector 4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80661"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373D21F6-89A9-7303-E7E4-57FF4D7E4CFE}"/>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5742672" y="2276474"/>
            <a:ext cx="5848694" cy="3885027"/>
          </a:xfrm>
        </p:spPr>
        <p:txBody>
          <a:bodyPr vert="horz" lIns="91440" tIns="45720" rIns="91440" bIns="45720" rtlCol="0">
            <a:normAutofit/>
          </a:bodyPr>
          <a:lstStyle/>
          <a:p>
            <a:r>
              <a:rPr lang="en-US" dirty="0" err="1"/>
              <a:t>Introducción</a:t>
            </a:r>
            <a:r>
              <a:rPr lang="en-US" dirty="0"/>
              <a:t> y </a:t>
            </a:r>
            <a:r>
              <a:rPr lang="en-US" dirty="0" err="1"/>
              <a:t>desafíos</a:t>
            </a:r>
            <a:r>
              <a:rPr lang="en-US" dirty="0"/>
              <a:t> </a:t>
            </a:r>
            <a:r>
              <a:rPr lang="en-US" dirty="0" err="1"/>
              <a:t>iniciales</a:t>
            </a:r>
            <a:endParaRPr lang="en-US" dirty="0"/>
          </a:p>
          <a:p>
            <a:r>
              <a:rPr lang="en-US" dirty="0"/>
              <a:t>Fase de </a:t>
            </a:r>
            <a:r>
              <a:rPr lang="en-US" dirty="0" err="1"/>
              <a:t>planificación</a:t>
            </a:r>
            <a:r>
              <a:rPr lang="en-US" dirty="0"/>
              <a:t> y </a:t>
            </a:r>
            <a:r>
              <a:rPr lang="en-US" dirty="0" err="1"/>
              <a:t>análisis</a:t>
            </a:r>
            <a:r>
              <a:rPr lang="en-US" dirty="0"/>
              <a:t> </a:t>
            </a:r>
            <a:r>
              <a:rPr lang="en-US" dirty="0" err="1"/>
              <a:t>técnico</a:t>
            </a:r>
            <a:endParaRPr lang="en-US" dirty="0"/>
          </a:p>
          <a:p>
            <a:r>
              <a:rPr lang="en-US" dirty="0" err="1"/>
              <a:t>Implementación</a:t>
            </a:r>
            <a:r>
              <a:rPr lang="en-US" dirty="0"/>
              <a:t> </a:t>
            </a:r>
            <a:r>
              <a:rPr lang="en-US" dirty="0" err="1"/>
              <a:t>detallada</a:t>
            </a:r>
            <a:r>
              <a:rPr lang="en-US" dirty="0"/>
              <a:t> del hardware</a:t>
            </a:r>
          </a:p>
          <a:p>
            <a:r>
              <a:rPr lang="en-US" dirty="0"/>
              <a:t>Desarrollo y </a:t>
            </a:r>
            <a:r>
              <a:rPr lang="en-US" dirty="0" err="1"/>
              <a:t>gestión</a:t>
            </a:r>
            <a:r>
              <a:rPr lang="en-US" dirty="0"/>
              <a:t> del software</a:t>
            </a:r>
          </a:p>
          <a:p>
            <a:r>
              <a:rPr lang="en-US" dirty="0" err="1"/>
              <a:t>Resultados</a:t>
            </a:r>
            <a:r>
              <a:rPr lang="en-US" dirty="0"/>
              <a:t> y </a:t>
            </a:r>
            <a:r>
              <a:rPr lang="en-US" dirty="0" err="1"/>
              <a:t>conclusiones</a:t>
            </a:r>
            <a:endParaRPr lang="en-US" dirty="0"/>
          </a:p>
        </p:txBody>
      </p:sp>
    </p:spTree>
    <p:extLst>
      <p:ext uri="{BB962C8B-B14F-4D97-AF65-F5344CB8AC3E}">
        <p14:creationId xmlns:p14="http://schemas.microsoft.com/office/powerpoint/2010/main" val="1640155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ítulo 1">
            <a:extLst>
              <a:ext uri="{FF2B5EF4-FFF2-40B4-BE49-F238E27FC236}">
                <a16:creationId xmlns:a16="http://schemas.microsoft.com/office/drawing/2014/main" id="{A30C90F7-F6A3-90F5-DCCA-E208E3B9A0F1}"/>
              </a:ext>
            </a:extLst>
          </p:cNvPr>
          <p:cNvSpPr>
            <a:spLocks noGrp="1"/>
          </p:cNvSpPr>
          <p:nvPr>
            <p:ph type="ctrTitle"/>
          </p:nvPr>
        </p:nvSpPr>
        <p:spPr>
          <a:xfrm>
            <a:off x="695324" y="1145308"/>
            <a:ext cx="7600263" cy="4860947"/>
          </a:xfrm>
        </p:spPr>
        <p:txBody>
          <a:bodyPr anchor="b">
            <a:normAutofit/>
          </a:bodyPr>
          <a:lstStyle/>
          <a:p>
            <a:r>
              <a:rPr lang="es-AR" sz="7600"/>
              <a:t>Introducción y desafíos iniciales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668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87CE24-C8C1-AD20-7782-55AEBD58E981}"/>
              </a:ext>
            </a:extLst>
          </p:cNvPr>
          <p:cNvSpPr>
            <a:spLocks noGrp="1"/>
          </p:cNvSpPr>
          <p:nvPr>
            <p:ph type="title"/>
          </p:nvPr>
        </p:nvSpPr>
        <p:spPr>
          <a:xfrm>
            <a:off x="7218946" y="914400"/>
            <a:ext cx="4275946" cy="1307592"/>
          </a:xfrm>
        </p:spPr>
        <p:txBody>
          <a:bodyPr vert="horz" lIns="91440" tIns="45720" rIns="91440" bIns="45720" rtlCol="0" anchor="t">
            <a:normAutofit/>
          </a:bodyPr>
          <a:lstStyle/>
          <a:p>
            <a:pPr>
              <a:lnSpc>
                <a:spcPct val="90000"/>
              </a:lnSpc>
            </a:pPr>
            <a:r>
              <a:rPr lang="en-US" dirty="0"/>
              <a:t>Estado del PLC OMRON SYSMAC</a:t>
            </a:r>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B34BB857-D339-DEE4-3CC6-6A7DF283E40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18946" y="2221992"/>
            <a:ext cx="4275945" cy="3739896"/>
          </a:xfrm>
        </p:spPr>
        <p:txBody>
          <a:bodyPr>
            <a:normAutofit/>
          </a:bodyPr>
          <a:lstStyle/>
          <a:p>
            <a:pPr>
              <a:lnSpc>
                <a:spcPct val="150000"/>
              </a:lnSpc>
            </a:pPr>
            <a:r>
              <a:rPr lang="es-ES" sz="1400" b="1" dirty="0"/>
              <a:t>Producto Descontinuado.</a:t>
            </a:r>
          </a:p>
          <a:p>
            <a:pPr>
              <a:lnSpc>
                <a:spcPct val="150000"/>
              </a:lnSpc>
            </a:pPr>
            <a:r>
              <a:rPr lang="es-ES" sz="1400" b="1" dirty="0"/>
              <a:t>Falta de Repuestos.</a:t>
            </a:r>
            <a:endParaRPr lang="es-ES" sz="1400" dirty="0"/>
          </a:p>
          <a:p>
            <a:pPr>
              <a:lnSpc>
                <a:spcPct val="150000"/>
              </a:lnSpc>
            </a:pPr>
            <a:r>
              <a:rPr lang="es-ES" sz="1400" b="1" dirty="0"/>
              <a:t>Soporte Técnico Nulo.</a:t>
            </a:r>
            <a:endParaRPr lang="es-ES" sz="1400" dirty="0"/>
          </a:p>
          <a:p>
            <a:pPr>
              <a:lnSpc>
                <a:spcPct val="150000"/>
              </a:lnSpc>
            </a:pPr>
            <a:r>
              <a:rPr lang="es-ES" sz="1400" b="1" dirty="0"/>
              <a:t>Software Antiguo:</a:t>
            </a:r>
            <a:r>
              <a:rPr lang="es-ES" sz="1400" dirty="0"/>
              <a:t> </a:t>
            </a:r>
            <a:r>
              <a:rPr lang="es-ES" sz="1400" dirty="0" err="1"/>
              <a:t>Syswin</a:t>
            </a:r>
            <a:r>
              <a:rPr lang="es-ES" sz="1400" dirty="0"/>
              <a:t> o versiones antiguas de     CX-</a:t>
            </a:r>
            <a:r>
              <a:rPr lang="es-ES" sz="1400" dirty="0" err="1"/>
              <a:t>Programmer</a:t>
            </a:r>
            <a:r>
              <a:rPr lang="es-ES" sz="1400" dirty="0"/>
              <a:t>) </a:t>
            </a:r>
            <a:endParaRPr lang="es-ES" sz="1400" b="1" dirty="0"/>
          </a:p>
          <a:p>
            <a:pPr>
              <a:lnSpc>
                <a:spcPct val="150000"/>
              </a:lnSpc>
            </a:pPr>
            <a:r>
              <a:rPr lang="es-ES" sz="1400" b="1" dirty="0"/>
              <a:t>Baja Capacidad de Memoria.</a:t>
            </a:r>
          </a:p>
          <a:p>
            <a:pPr>
              <a:lnSpc>
                <a:spcPct val="150000"/>
              </a:lnSpc>
            </a:pPr>
            <a:r>
              <a:rPr lang="es-ES" sz="1400" b="1" dirty="0"/>
              <a:t>Velocidad de Procesamiento Lenta.</a:t>
            </a:r>
          </a:p>
          <a:p>
            <a:pPr>
              <a:lnSpc>
                <a:spcPct val="150000"/>
              </a:lnSpc>
            </a:pPr>
            <a:r>
              <a:rPr lang="es-ES" sz="1400" b="1" dirty="0"/>
              <a:t>Comunicaciones Arcaicas:</a:t>
            </a:r>
            <a:r>
              <a:rPr lang="es-ES" sz="1400" dirty="0"/>
              <a:t> Sin soporte para   </a:t>
            </a:r>
            <a:r>
              <a:rPr lang="es-ES" sz="1400" dirty="0" err="1"/>
              <a:t>EtherNet</a:t>
            </a:r>
            <a:r>
              <a:rPr lang="es-ES" sz="1400" dirty="0"/>
              <a:t>/IP o PROFINET.</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n 6" descr="Imagen que contiene interior, cocina, horno, microondas&#10;&#10;Descripción generada automáticamente">
            <a:extLst>
              <a:ext uri="{FF2B5EF4-FFF2-40B4-BE49-F238E27FC236}">
                <a16:creationId xmlns:a16="http://schemas.microsoft.com/office/drawing/2014/main" id="{13502E76-ED0D-D75E-324B-5D0F41CD0C0A}"/>
              </a:ext>
            </a:extLst>
          </p:cNvPr>
          <p:cNvPicPr>
            <a:picLocks noChangeAspect="1"/>
          </p:cNvPicPr>
          <p:nvPr/>
        </p:nvPicPr>
        <p:blipFill>
          <a:blip r:embed="rId3">
            <a:extLst>
              <a:ext uri="{28A0092B-C50C-407E-A947-70E740481C1C}">
                <a14:useLocalDpi xmlns:a14="http://schemas.microsoft.com/office/drawing/2010/main" val="0"/>
              </a:ext>
            </a:extLst>
          </a:blip>
          <a:srcRect l="6300" t="24035" r="3552" b="7765"/>
          <a:stretch/>
        </p:blipFill>
        <p:spPr>
          <a:xfrm>
            <a:off x="1248870" y="845832"/>
            <a:ext cx="4717032" cy="2676457"/>
          </a:xfrm>
          <a:prstGeom prst="rect">
            <a:avLst/>
          </a:prstGeom>
          <a:ln w="19050">
            <a:solidFill>
              <a:srgbClr val="FF0000"/>
            </a:solidFill>
          </a:ln>
        </p:spPr>
      </p:pic>
      <p:pic>
        <p:nvPicPr>
          <p:cNvPr id="8" name="Marcador de contenido 8" descr="Imagen que contiene interior, tabla, computadora&#10;&#10;Descripción generada automáticamente">
            <a:extLst>
              <a:ext uri="{FF2B5EF4-FFF2-40B4-BE49-F238E27FC236}">
                <a16:creationId xmlns:a16="http://schemas.microsoft.com/office/drawing/2014/main" id="{752DBE3D-B6A6-F5B2-A616-3E9DB10CBC6E}"/>
              </a:ext>
            </a:extLst>
          </p:cNvPr>
          <p:cNvPicPr>
            <a:picLocks noChangeAspect="1"/>
          </p:cNvPicPr>
          <p:nvPr/>
        </p:nvPicPr>
        <p:blipFill>
          <a:blip r:embed="rId4">
            <a:extLst>
              <a:ext uri="{28A0092B-C50C-407E-A947-70E740481C1C}">
                <a14:useLocalDpi xmlns:a14="http://schemas.microsoft.com/office/drawing/2010/main" val="0"/>
              </a:ext>
            </a:extLst>
          </a:blip>
          <a:srcRect t="-1266" r="16448"/>
          <a:stretch/>
        </p:blipFill>
        <p:spPr>
          <a:xfrm rot="5400000">
            <a:off x="2125234" y="3770074"/>
            <a:ext cx="2348733" cy="2135459"/>
          </a:xfrm>
          <a:prstGeom prst="rect">
            <a:avLst/>
          </a:prstGeom>
        </p:spPr>
      </p:pic>
      <p:sp>
        <p:nvSpPr>
          <p:cNvPr id="9" name="Rectángulo 8">
            <a:extLst>
              <a:ext uri="{FF2B5EF4-FFF2-40B4-BE49-F238E27FC236}">
                <a16:creationId xmlns:a16="http://schemas.microsoft.com/office/drawing/2014/main" id="{A3561B5F-F4E0-6EBA-3FED-A65875EA9030}"/>
              </a:ext>
            </a:extLst>
          </p:cNvPr>
          <p:cNvSpPr/>
          <p:nvPr/>
        </p:nvSpPr>
        <p:spPr>
          <a:xfrm>
            <a:off x="2645532" y="4176163"/>
            <a:ext cx="1477565" cy="86241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1" name="Conector recto de flecha 10">
            <a:extLst>
              <a:ext uri="{FF2B5EF4-FFF2-40B4-BE49-F238E27FC236}">
                <a16:creationId xmlns:a16="http://schemas.microsoft.com/office/drawing/2014/main" id="{DEAD4AB1-3302-688C-5507-4779091F3745}"/>
              </a:ext>
            </a:extLst>
          </p:cNvPr>
          <p:cNvCxnSpPr>
            <a:cxnSpLocks/>
            <a:stCxn id="9" idx="0"/>
            <a:endCxn id="7" idx="2"/>
          </p:cNvCxnSpPr>
          <p:nvPr/>
        </p:nvCxnSpPr>
        <p:spPr>
          <a:xfrm flipV="1">
            <a:off x="3384315" y="3522289"/>
            <a:ext cx="223071" cy="6538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945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C46C87-A543-1736-5433-1B7CE500438E}"/>
              </a:ext>
            </a:extLst>
          </p:cNvPr>
          <p:cNvSpPr>
            <a:spLocks noGrp="1"/>
          </p:cNvSpPr>
          <p:nvPr>
            <p:ph type="title"/>
          </p:nvPr>
        </p:nvSpPr>
        <p:spPr>
          <a:xfrm>
            <a:off x="700088" y="909637"/>
            <a:ext cx="6400800" cy="1307592"/>
          </a:xfrm>
        </p:spPr>
        <p:txBody>
          <a:bodyPr vert="horz" lIns="91440" tIns="45720" rIns="91440" bIns="45720" rtlCol="0" anchor="t">
            <a:normAutofit/>
          </a:bodyPr>
          <a:lstStyle/>
          <a:p>
            <a:pPr>
              <a:lnSpc>
                <a:spcPct val="90000"/>
              </a:lnSpc>
            </a:pPr>
            <a:r>
              <a:rPr lang="en-US" sz="3100"/>
              <a:t>Objetivo de la modernización con Arduino Mega 2560</a:t>
            </a:r>
          </a:p>
        </p:txBody>
      </p:sp>
      <p:cxnSp>
        <p:nvCxnSpPr>
          <p:cNvPr id="51" name="Straight Connector 50">
            <a:extLst>
              <a:ext uri="{FF2B5EF4-FFF2-40B4-BE49-F238E27FC236}">
                <a16:creationId xmlns:a16="http://schemas.microsoft.com/office/drawing/2014/main" id="{8E813B4C-6731-0B72-5252-A79AB0E20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9AD0A655-FAB2-EC96-EB5A-FADA3D09BC1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088" y="2221992"/>
            <a:ext cx="6400800" cy="3739896"/>
          </a:xfrm>
        </p:spPr>
        <p:txBody>
          <a:bodyPr>
            <a:normAutofit/>
          </a:bodyPr>
          <a:lstStyle/>
          <a:p>
            <a:pPr marL="0" indent="0">
              <a:spcBef>
                <a:spcPts val="2500"/>
              </a:spcBef>
              <a:buNone/>
            </a:pPr>
            <a:r>
              <a:rPr lang="es-ES" sz="1400" b="1"/>
              <a:t>Reemplazo de PLC Obsoleto</a:t>
            </a:r>
          </a:p>
          <a:p>
            <a:pPr marL="0" lvl="1" indent="0">
              <a:buNone/>
            </a:pPr>
            <a:r>
              <a:rPr lang="es-ES" sz="1400"/>
              <a:t>La modernización del sistema mediante Arduino Mega 2560 reemplazará el PLC antiguo, haciéndolo más eficiente y rentable.</a:t>
            </a:r>
          </a:p>
          <a:p>
            <a:pPr marL="0" indent="0">
              <a:spcBef>
                <a:spcPts val="2500"/>
              </a:spcBef>
              <a:buNone/>
            </a:pPr>
            <a:r>
              <a:rPr lang="es-ES" sz="1400" b="1"/>
              <a:t>Mejora de Eficiencia Operativa</a:t>
            </a:r>
          </a:p>
          <a:p>
            <a:pPr marL="0" lvl="1" indent="0">
              <a:buNone/>
            </a:pPr>
            <a:r>
              <a:rPr lang="es-ES" sz="1400"/>
              <a:t>La implementación del Arduino Mega 2560 permitirá optimizar procesos y mejorar la eficiencia operativa en el laboratorio.</a:t>
            </a:r>
          </a:p>
          <a:p>
            <a:pPr marL="0" indent="0">
              <a:spcBef>
                <a:spcPts val="2500"/>
              </a:spcBef>
              <a:buNone/>
            </a:pPr>
            <a:r>
              <a:rPr lang="es-ES" sz="1400" b="1"/>
              <a:t>Flexibilidad y Adaptabilidad</a:t>
            </a:r>
          </a:p>
          <a:p>
            <a:pPr marL="0" lvl="1" indent="0">
              <a:buNone/>
            </a:pPr>
            <a:r>
              <a:rPr lang="es-ES" sz="1400"/>
              <a:t>El uso de Arduino permitirá adaptar fácilmente el sistema a futuras necesidades y cambios en el laboratorio.</a:t>
            </a:r>
            <a:endParaRPr lang="es-AR" sz="1400"/>
          </a:p>
        </p:txBody>
      </p:sp>
      <p:cxnSp>
        <p:nvCxnSpPr>
          <p:cNvPr id="53" name="Straight Connector 52">
            <a:extLst>
              <a:ext uri="{FF2B5EF4-FFF2-40B4-BE49-F238E27FC236}">
                <a16:creationId xmlns:a16="http://schemas.microsoft.com/office/drawing/2014/main" id="{6E0E8146-6E65-2E6C-0C86-547E3C9254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WhatsApp Video 2025-07-24 at 12.18.46">
            <a:hlinkClick r:id="" action="ppaction://media"/>
            <a:extLst>
              <a:ext uri="{FF2B5EF4-FFF2-40B4-BE49-F238E27FC236}">
                <a16:creationId xmlns:a16="http://schemas.microsoft.com/office/drawing/2014/main" id="{5DA42AB8-C249-8D76-9CC0-3D0025EEAA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63174" y="811333"/>
            <a:ext cx="3933011" cy="5244015"/>
          </a:xfrm>
          <a:prstGeom prst="rect">
            <a:avLst/>
          </a:prstGeom>
        </p:spPr>
      </p:pic>
    </p:spTree>
    <p:extLst>
      <p:ext uri="{BB962C8B-B14F-4D97-AF65-F5344CB8AC3E}">
        <p14:creationId xmlns:p14="http://schemas.microsoft.com/office/powerpoint/2010/main" val="273591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ítulo 1">
            <a:extLst>
              <a:ext uri="{FF2B5EF4-FFF2-40B4-BE49-F238E27FC236}">
                <a16:creationId xmlns:a16="http://schemas.microsoft.com/office/drawing/2014/main" id="{6665EE92-3725-3DD3-9587-14F640028785}"/>
              </a:ext>
            </a:extLst>
          </p:cNvPr>
          <p:cNvSpPr>
            <a:spLocks noGrp="1"/>
          </p:cNvSpPr>
          <p:nvPr>
            <p:ph type="ctrTitle"/>
          </p:nvPr>
        </p:nvSpPr>
        <p:spPr>
          <a:xfrm>
            <a:off x="695324" y="1145308"/>
            <a:ext cx="7600263" cy="4860947"/>
          </a:xfrm>
        </p:spPr>
        <p:txBody>
          <a:bodyPr anchor="b">
            <a:normAutofit/>
          </a:bodyPr>
          <a:lstStyle/>
          <a:p>
            <a:r>
              <a:rPr lang="es-AR" sz="7600"/>
              <a:t>Fase de planificación y análisis técnico</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9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18FCB9-A7FF-2937-27E3-5FFCFAD4F51A}"/>
              </a:ext>
            </a:extLst>
          </p:cNvPr>
          <p:cNvSpPr>
            <a:spLocks noGrp="1"/>
          </p:cNvSpPr>
          <p:nvPr>
            <p:ph type="title"/>
          </p:nvPr>
        </p:nvSpPr>
        <p:spPr>
          <a:xfrm>
            <a:off x="6284749" y="909638"/>
            <a:ext cx="5201121" cy="1318062"/>
          </a:xfrm>
        </p:spPr>
        <p:txBody>
          <a:bodyPr vert="horz" lIns="91440" tIns="45720" rIns="91440" bIns="45720" rtlCol="0" anchor="t">
            <a:normAutofit/>
          </a:bodyPr>
          <a:lstStyle/>
          <a:p>
            <a:r>
              <a:rPr lang="en-US" sz="3700"/>
              <a:t>Ingeniería inversa del tablero existente</a:t>
            </a:r>
          </a:p>
        </p:txBody>
      </p:sp>
      <p:pic>
        <p:nvPicPr>
          <p:cNvPr id="7" name="Imagen 6" descr="Imagen que contiene interior, comida, abrir, máquina expendedora&#10;&#10;Descripción generada automáticamente">
            <a:extLst>
              <a:ext uri="{FF2B5EF4-FFF2-40B4-BE49-F238E27FC236}">
                <a16:creationId xmlns:a16="http://schemas.microsoft.com/office/drawing/2014/main" id="{ADFFEC45-F652-B21A-5AEC-527032FB48F3}"/>
              </a:ext>
            </a:extLst>
          </p:cNvPr>
          <p:cNvPicPr>
            <a:picLocks noChangeAspect="1"/>
          </p:cNvPicPr>
          <p:nvPr/>
        </p:nvPicPr>
        <p:blipFill>
          <a:blip r:embed="rId3">
            <a:extLst>
              <a:ext uri="{28A0092B-C50C-407E-A947-70E740481C1C}">
                <a14:useLocalDpi xmlns:a14="http://schemas.microsoft.com/office/drawing/2010/main" val="0"/>
              </a:ext>
            </a:extLst>
          </a:blip>
          <a:srcRect l="4624" r="4628" b="1"/>
          <a:stretch>
            <a:fillRect/>
          </a:stretch>
        </p:blipFill>
        <p:spPr>
          <a:xfrm rot="5400000">
            <a:off x="-585620" y="585620"/>
            <a:ext cx="6858000" cy="5686760"/>
          </a:xfrm>
          <a:prstGeom prst="rect">
            <a:avLst/>
          </a:prstGeom>
        </p:spPr>
      </p:pic>
      <p:cxnSp>
        <p:nvCxnSpPr>
          <p:cNvPr id="40" name="Straight Connector 39">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A6DB203D-0C37-53A8-CF28-00F89BB80EE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90838" y="2236843"/>
            <a:ext cx="5201121" cy="3931920"/>
          </a:xfrm>
        </p:spPr>
        <p:txBody>
          <a:bodyPr>
            <a:normAutofit/>
          </a:bodyPr>
          <a:lstStyle/>
          <a:p>
            <a:pPr marL="0" indent="0">
              <a:spcBef>
                <a:spcPts val="2500"/>
              </a:spcBef>
              <a:buNone/>
            </a:pPr>
            <a:r>
              <a:rPr lang="es-ES" sz="1400" b="1"/>
              <a:t>Comprensión del Sistema Actual</a:t>
            </a:r>
          </a:p>
          <a:p>
            <a:pPr marL="0" lvl="1" indent="0">
              <a:buNone/>
            </a:pPr>
            <a:r>
              <a:rPr lang="es-ES" sz="1400"/>
              <a:t>La ingeniería inversa nos ayuda a descomponer el sistema actual para entender su funcionamiento interno y sus interacciones.</a:t>
            </a:r>
          </a:p>
          <a:p>
            <a:pPr marL="0" indent="0">
              <a:spcBef>
                <a:spcPts val="2500"/>
              </a:spcBef>
              <a:buNone/>
            </a:pPr>
            <a:r>
              <a:rPr lang="es-ES" sz="1400" b="1"/>
              <a:t>Replicación con Arduino</a:t>
            </a:r>
          </a:p>
          <a:p>
            <a:pPr marL="0" lvl="1" indent="0">
              <a:buNone/>
            </a:pPr>
            <a:r>
              <a:rPr lang="es-ES" sz="1400"/>
              <a:t>Al comprender el sistema actual, podemos replicar su funcionalidad utilizando componentes de Arduino y mejorar el diseño.</a:t>
            </a:r>
          </a:p>
          <a:p>
            <a:pPr marL="0" indent="0">
              <a:spcBef>
                <a:spcPts val="2500"/>
              </a:spcBef>
              <a:buNone/>
            </a:pPr>
            <a:r>
              <a:rPr lang="es-ES" sz="1400" b="1"/>
              <a:t>Transición Suave</a:t>
            </a:r>
          </a:p>
          <a:p>
            <a:pPr marL="0" lvl="1" indent="0">
              <a:buNone/>
            </a:pPr>
            <a:r>
              <a:rPr lang="es-ES" sz="1400"/>
              <a:t>Un análisis detallado permite una transición suave entre el sistema existente y la nueva solución basada en Arduino.</a:t>
            </a:r>
            <a:endParaRPr lang="es-AR" sz="1400"/>
          </a:p>
        </p:txBody>
      </p:sp>
    </p:spTree>
    <p:extLst>
      <p:ext uri="{BB962C8B-B14F-4D97-AF65-F5344CB8AC3E}">
        <p14:creationId xmlns:p14="http://schemas.microsoft.com/office/powerpoint/2010/main" val="2950514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D70D509-3F54-7CFC-8D69-509B7DB96CDA}"/>
              </a:ext>
            </a:extLst>
          </p:cNvPr>
          <p:cNvSpPr>
            <a:spLocks noGrp="1"/>
          </p:cNvSpPr>
          <p:nvPr>
            <p:ph type="title"/>
          </p:nvPr>
        </p:nvSpPr>
        <p:spPr>
          <a:xfrm>
            <a:off x="5248656" y="914400"/>
            <a:ext cx="6236208" cy="1307592"/>
          </a:xfrm>
        </p:spPr>
        <p:txBody>
          <a:bodyPr>
            <a:normAutofit/>
          </a:bodyPr>
          <a:lstStyle/>
          <a:p>
            <a:r>
              <a:rPr lang="es-AR" sz="3700" dirty="0"/>
              <a:t>Reutilización inteligente de componentes clave</a:t>
            </a:r>
          </a:p>
        </p:txBody>
      </p:sp>
      <p:pic>
        <p:nvPicPr>
          <p:cNvPr id="6" name="Imagen 5" descr="Imagen que contiene computadora, horno, cocina, microondas&#10;&#10;Descripción generada automáticamente">
            <a:extLst>
              <a:ext uri="{FF2B5EF4-FFF2-40B4-BE49-F238E27FC236}">
                <a16:creationId xmlns:a16="http://schemas.microsoft.com/office/drawing/2014/main" id="{D7D62FCC-6743-EEA4-8775-78BDD35FC51C}"/>
              </a:ext>
            </a:extLst>
          </p:cNvPr>
          <p:cNvPicPr>
            <a:picLocks noChangeAspect="1"/>
          </p:cNvPicPr>
          <p:nvPr/>
        </p:nvPicPr>
        <p:blipFill>
          <a:blip r:embed="rId3">
            <a:extLst>
              <a:ext uri="{28A0092B-C50C-407E-A947-70E740481C1C}">
                <a14:useLocalDpi xmlns:a14="http://schemas.microsoft.com/office/drawing/2010/main" val="0"/>
              </a:ext>
            </a:extLst>
          </a:blip>
          <a:srcRect r="17278" b="-2"/>
          <a:stretch>
            <a:fillRect/>
          </a:stretch>
        </p:blipFill>
        <p:spPr>
          <a:xfrm rot="5400000">
            <a:off x="-1076802" y="1097278"/>
            <a:ext cx="6858001" cy="4663440"/>
          </a:xfrm>
          <a:prstGeom prst="rect">
            <a:avLst/>
          </a:prstGeom>
        </p:spPr>
      </p:pic>
      <p:cxnSp>
        <p:nvCxnSpPr>
          <p:cNvPr id="27" name="Straight Connector 26">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6871"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38E18A21-37D4-220D-D523-9038431AE1C0}"/>
              </a:ext>
            </a:extLst>
          </p:cNvPr>
          <p:cNvGrpSpPr/>
          <p:nvPr/>
        </p:nvGrpSpPr>
        <p:grpSpPr>
          <a:xfrm>
            <a:off x="5339347" y="2347722"/>
            <a:ext cx="5713015" cy="4284761"/>
            <a:chOff x="5339347" y="2347722"/>
            <a:chExt cx="5713015" cy="4284761"/>
          </a:xfrm>
        </p:grpSpPr>
        <p:pic>
          <p:nvPicPr>
            <p:cNvPr id="15" name="Imagen 14" descr="Imagen que contiene electrónica, circuito&#10;&#10;Descripción generada automáticamente">
              <a:extLst>
                <a:ext uri="{FF2B5EF4-FFF2-40B4-BE49-F238E27FC236}">
                  <a16:creationId xmlns:a16="http://schemas.microsoft.com/office/drawing/2014/main" id="{C3910F9A-4B62-8184-47CE-13A4E2837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347" y="2347722"/>
              <a:ext cx="5713015" cy="4284761"/>
            </a:xfrm>
            <a:prstGeom prst="rect">
              <a:avLst/>
            </a:prstGeom>
          </p:spPr>
        </p:pic>
        <p:sp>
          <p:nvSpPr>
            <p:cNvPr id="16" name="Rectángulo: esquinas redondeadas 15">
              <a:extLst>
                <a:ext uri="{FF2B5EF4-FFF2-40B4-BE49-F238E27FC236}">
                  <a16:creationId xmlns:a16="http://schemas.microsoft.com/office/drawing/2014/main" id="{1FC8D04E-A7F3-BA91-11F8-BC70380AF078}"/>
                </a:ext>
              </a:extLst>
            </p:cNvPr>
            <p:cNvSpPr/>
            <p:nvPr/>
          </p:nvSpPr>
          <p:spPr>
            <a:xfrm>
              <a:off x="6473352" y="4666797"/>
              <a:ext cx="857250" cy="790575"/>
            </a:xfrm>
            <a:prstGeom prst="roundRect">
              <a:avLst/>
            </a:prstGeom>
            <a:noFill/>
            <a:ln w="57150" cap="flat" cmpd="sng" algn="ctr">
              <a:solidFill>
                <a:srgbClr val="FFF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Rectángulo: esquinas redondeadas 16">
              <a:extLst>
                <a:ext uri="{FF2B5EF4-FFF2-40B4-BE49-F238E27FC236}">
                  <a16:creationId xmlns:a16="http://schemas.microsoft.com/office/drawing/2014/main" id="{0AB50292-4F6B-D953-BE91-2D5E763C7284}"/>
                </a:ext>
              </a:extLst>
            </p:cNvPr>
            <p:cNvSpPr/>
            <p:nvPr/>
          </p:nvSpPr>
          <p:spPr>
            <a:xfrm>
              <a:off x="8982551" y="4728709"/>
              <a:ext cx="857250" cy="333375"/>
            </a:xfrm>
            <a:prstGeom prst="roundRect">
              <a:avLst/>
            </a:prstGeom>
            <a:noFill/>
            <a:ln w="57150" cap="flat" cmpd="sng" algn="ctr">
              <a:solidFill>
                <a:srgbClr val="FFF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extLst>
      <p:ext uri="{BB962C8B-B14F-4D97-AF65-F5344CB8AC3E}">
        <p14:creationId xmlns:p14="http://schemas.microsoft.com/office/powerpoint/2010/main" val="2142652611"/>
      </p:ext>
    </p:extLst>
  </p:cSld>
  <p:clrMapOvr>
    <a:masterClrMapping/>
  </p:clrMapOvr>
  <p:transition>
    <p:fade/>
  </p:transition>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b1c9b508-7c6e-42bd-bedf-808292653d6c}" enabled="1" method="Standard" siteId="{2882be50-2012-4d88-ac86-544124e120c8}" removed="0"/>
</clbl:labelList>
</file>

<file path=docProps/app.xml><?xml version="1.0" encoding="utf-8"?>
<Properties xmlns="http://schemas.openxmlformats.org/officeDocument/2006/extended-properties" xmlns:vt="http://schemas.openxmlformats.org/officeDocument/2006/docPropsVTypes">
  <TotalTime>0</TotalTime>
  <Words>1411</Words>
  <Application>Microsoft Office PowerPoint</Application>
  <PresentationFormat>Panorámica</PresentationFormat>
  <Paragraphs>121</Paragraphs>
  <Slides>23</Slides>
  <Notes>18</Notes>
  <HiddenSlides>0</HiddenSlides>
  <MMClips>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Aptos</vt:lpstr>
      <vt:lpstr>Arial</vt:lpstr>
      <vt:lpstr>Calisto MT</vt:lpstr>
      <vt:lpstr>Univers Condensed</vt:lpstr>
      <vt:lpstr>ChronicleVTI</vt:lpstr>
      <vt:lpstr>Proyecto Final – Ingeniería Mecánica (Orientación Mecatrónica)</vt:lpstr>
      <vt:lpstr>Modernización Integral del Control del Laboratorio CIM: Reemplazo de PLC Industrial por Arduino Mega 2560</vt:lpstr>
      <vt:lpstr>Puntos Clave de la Presentación</vt:lpstr>
      <vt:lpstr>Introducción y desafíos iniciales</vt:lpstr>
      <vt:lpstr>Estado del PLC OMRON SYSMAC</vt:lpstr>
      <vt:lpstr>Objetivo de la modernización con Arduino Mega 2560</vt:lpstr>
      <vt:lpstr>Fase de planificación y análisis técnico</vt:lpstr>
      <vt:lpstr>Ingeniería inversa del tablero existente</vt:lpstr>
      <vt:lpstr>Reutilización inteligente de componentes clave</vt:lpstr>
      <vt:lpstr>Creación de nuevos planos electrónicos</vt:lpstr>
      <vt:lpstr>Presentación de PowerPoint</vt:lpstr>
      <vt:lpstr>Implementación detallada del hardware</vt:lpstr>
      <vt:lpstr>Reutilización y reparación de componentes originales</vt:lpstr>
      <vt:lpstr>Protección de entradas con circuitos optoacoplados</vt:lpstr>
      <vt:lpstr>Montaje de placas con relés para control de actuadores</vt:lpstr>
      <vt:lpstr>Nuevo cableado estructurado para robots</vt:lpstr>
      <vt:lpstr>Desarrollo y gestión del software</vt:lpstr>
      <vt:lpstr>Programa de gestión de estaciones y secuencia de sensores</vt:lpstr>
      <vt:lpstr>Presentación de PowerPoint</vt:lpstr>
      <vt:lpstr>Presentación de PowerPoint</vt:lpstr>
      <vt:lpstr>Presentación de PowerPoint</vt:lpstr>
      <vt:lpstr>Resultados y conclusiones</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Nicolas Franco</dc:creator>
  <cp:lastModifiedBy>Franco, Jorge Nicolas (A-QAP-1)</cp:lastModifiedBy>
  <cp:revision>3</cp:revision>
  <dcterms:created xsi:type="dcterms:W3CDTF">2025-06-30T01:10:18Z</dcterms:created>
  <dcterms:modified xsi:type="dcterms:W3CDTF">2025-07-24T15:26:09Z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ChronicleVTI:10</vt:lpwstr>
  </property>
  <property fmtid="{D5CDD505-2E9C-101B-9397-08002B2CF9AE}" pid="3" name="ClassificationContentMarkingFooterText">
    <vt:lpwstr>INTERNAL</vt:lpwstr>
  </property>
</Properties>
</file>